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Default Extension="emf" ContentType="image/x-emf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66" r:id="rId2"/>
    <p:sldId id="267" r:id="rId3"/>
    <p:sldId id="292" r:id="rId4"/>
    <p:sldId id="269" r:id="rId5"/>
    <p:sldId id="271" r:id="rId6"/>
    <p:sldId id="272" r:id="rId7"/>
    <p:sldId id="289" r:id="rId8"/>
    <p:sldId id="273" r:id="rId9"/>
    <p:sldId id="274" r:id="rId10"/>
    <p:sldId id="275" r:id="rId11"/>
    <p:sldId id="294" r:id="rId12"/>
    <p:sldId id="295" r:id="rId13"/>
    <p:sldId id="296" r:id="rId14"/>
    <p:sldId id="297" r:id="rId15"/>
    <p:sldId id="298" r:id="rId16"/>
    <p:sldId id="299" r:id="rId17"/>
    <p:sldId id="300" r:id="rId18"/>
    <p:sldId id="301" r:id="rId19"/>
    <p:sldId id="293" r:id="rId20"/>
    <p:sldId id="282" r:id="rId21"/>
    <p:sldId id="283" r:id="rId22"/>
    <p:sldId id="284" r:id="rId23"/>
    <p:sldId id="285" r:id="rId24"/>
    <p:sldId id="286" r:id="rId25"/>
    <p:sldId id="268" r:id="rId26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Katrin Bergener" initials="KB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5F5F5F"/>
    <a:srgbClr val="852339"/>
    <a:srgbClr val="8797A3"/>
    <a:srgbClr val="000000"/>
    <a:srgbClr val="003E90"/>
    <a:srgbClr val="004D86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2842" autoAdjust="0"/>
    <p:restoredTop sz="94680" autoAdjust="0"/>
  </p:normalViewPr>
  <p:slideViewPr>
    <p:cSldViewPr>
      <p:cViewPr varScale="1">
        <p:scale>
          <a:sx n="80" d="100"/>
          <a:sy n="80" d="100"/>
        </p:scale>
        <p:origin x="-1560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3588" y="-96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95B663-A359-4E54-8989-6E815F050B49}" type="datetimeFigureOut">
              <a:rPr lang="de-DE" smtClean="0"/>
              <a:pPr/>
              <a:t>27.01.2016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06FD83-94F6-4B7E-97F7-9005B88CBB08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35077070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4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C243D8-2C9D-447E-8AC2-008C661E1A6F}" type="datetimeFigureOut">
              <a:rPr lang="de-DE" smtClean="0"/>
              <a:pPr/>
              <a:t>27.01.2016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FFBBB1-C8EB-4E56-B1DB-58475CA8EC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33566131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Introduce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basic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idea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ELA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FBBB1-C8EB-4E56-B1DB-58475CA8EC6C}" type="slidenum">
              <a:rPr lang="de-DE" smtClean="0"/>
              <a:pPr/>
              <a:t>4</a:t>
            </a:fld>
            <a:endParaRPr lang="de-DE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overcome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unknown</a:t>
            </a:r>
            <a:r>
              <a:rPr lang="de-DE" dirty="0" smtClean="0"/>
              <a:t> </a:t>
            </a:r>
            <a:r>
              <a:rPr lang="de-DE" dirty="0" err="1" smtClean="0"/>
              <a:t>problem</a:t>
            </a:r>
            <a:r>
              <a:rPr lang="de-DE" dirty="0" smtClean="0"/>
              <a:t> </a:t>
            </a:r>
            <a:r>
              <a:rPr lang="de-DE" dirty="0" err="1" smtClean="0"/>
              <a:t>landscape</a:t>
            </a:r>
            <a:r>
              <a:rPr lang="de-DE" dirty="0" smtClean="0"/>
              <a:t>? </a:t>
            </a:r>
            <a:r>
              <a:rPr lang="de-DE" dirty="0" err="1" smtClean="0"/>
              <a:t>Introduction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high</a:t>
            </a:r>
            <a:r>
              <a:rPr lang="de-DE" baseline="0" dirty="0" smtClean="0"/>
              <a:t> / </a:t>
            </a:r>
            <a:r>
              <a:rPr lang="de-DE" baseline="0" dirty="0" err="1" smtClean="0"/>
              <a:t>low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level</a:t>
            </a:r>
            <a:r>
              <a:rPr lang="de-DE" baseline="0" dirty="0" smtClean="0"/>
              <a:t> ELA </a:t>
            </a:r>
            <a:r>
              <a:rPr lang="de-DE" baseline="0" dirty="0" err="1" smtClean="0"/>
              <a:t>features</a:t>
            </a:r>
            <a:r>
              <a:rPr lang="de-DE" baseline="0" dirty="0" smtClean="0"/>
              <a:t>. </a:t>
            </a:r>
          </a:p>
          <a:p>
            <a:r>
              <a:rPr lang="de-DE" baseline="0" dirty="0" smtClean="0"/>
              <a:t>High-</a:t>
            </a:r>
            <a:r>
              <a:rPr lang="de-DE" baseline="0" dirty="0" err="1" smtClean="0"/>
              <a:t>level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features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rectangles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FBBB1-C8EB-4E56-B1DB-58475CA8EC6C}" type="slidenum">
              <a:rPr lang="de-DE" smtClean="0"/>
              <a:pPr/>
              <a:t>5</a:t>
            </a:fld>
            <a:endParaRPr lang="de-DE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Cell</a:t>
            </a:r>
            <a:r>
              <a:rPr lang="de-DE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de-DE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mapping</a:t>
            </a:r>
            <a:r>
              <a:rPr lang="de-DE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de-DE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employs</a:t>
            </a:r>
            <a:r>
              <a:rPr lang="de-DE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de-DE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this</a:t>
            </a:r>
            <a:r>
              <a:rPr lang="de-DE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de-DE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discretization</a:t>
            </a:r>
            <a:r>
              <a:rPr lang="de-DE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 dividing the state space into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hypercubes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Cells help to get insight in global landscape.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FBBB1-C8EB-4E56-B1DB-58475CA8EC6C}" type="slidenum">
              <a:rPr lang="de-DE" smtClean="0"/>
              <a:pPr/>
              <a:t>6</a:t>
            </a:fld>
            <a:endParaRPr lang="de-DE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>
                <a:sym typeface="Wingdings"/>
              </a:rPr>
              <a:t>Determine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max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sigma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value</a:t>
            </a:r>
            <a:r>
              <a:rPr lang="de-DE" dirty="0" smtClean="0">
                <a:sym typeface="Wingdings"/>
              </a:rPr>
              <a:t> per </a:t>
            </a:r>
            <a:r>
              <a:rPr lang="de-DE" dirty="0" err="1" smtClean="0">
                <a:sym typeface="Wingdings"/>
              </a:rPr>
              <a:t>row</a:t>
            </a:r>
            <a:r>
              <a:rPr lang="de-DE" dirty="0" smtClean="0">
                <a:sym typeface="Wingdings"/>
              </a:rPr>
              <a:t>, </a:t>
            </a:r>
            <a:r>
              <a:rPr lang="de-DE" dirty="0" err="1" smtClean="0">
                <a:sym typeface="Wingdings"/>
              </a:rPr>
              <a:t>exclude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outliers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with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sigma</a:t>
            </a:r>
            <a:r>
              <a:rPr lang="de-DE" dirty="0" smtClean="0">
                <a:sym typeface="Wingdings"/>
              </a:rPr>
              <a:t> &gt; 4.5 (in </a:t>
            </a:r>
            <a:r>
              <a:rPr lang="de-DE" dirty="0" err="1" smtClean="0">
                <a:sym typeface="Wingdings"/>
              </a:rPr>
              <a:t>contrast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to</a:t>
            </a:r>
            <a:r>
              <a:rPr lang="de-DE" dirty="0" smtClean="0">
                <a:sym typeface="Wingdings"/>
              </a:rPr>
              <a:t> 3.5 in </a:t>
            </a:r>
            <a:r>
              <a:rPr lang="de-DE" dirty="0" err="1" smtClean="0">
                <a:sym typeface="Wingdings"/>
              </a:rPr>
              <a:t>lecture</a:t>
            </a:r>
            <a:r>
              <a:rPr lang="de-DE" dirty="0" smtClean="0">
                <a:sym typeface="Wingdings"/>
              </a:rPr>
              <a:t> due </a:t>
            </a:r>
            <a:r>
              <a:rPr lang="de-DE" dirty="0" err="1" smtClean="0">
                <a:sym typeface="Wingdings"/>
              </a:rPr>
              <a:t>to</a:t>
            </a:r>
            <a:r>
              <a:rPr lang="de-DE" dirty="0" smtClean="0">
                <a:sym typeface="Wingdings"/>
              </a:rPr>
              <a:t> high </a:t>
            </a:r>
            <a:r>
              <a:rPr lang="de-DE" dirty="0" err="1" smtClean="0">
                <a:sym typeface="Wingdings"/>
              </a:rPr>
              <a:t>number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of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rows</a:t>
            </a:r>
            <a:r>
              <a:rPr lang="de-DE" dirty="0" smtClean="0">
                <a:sym typeface="Wingdings"/>
              </a:rPr>
              <a:t>)</a:t>
            </a:r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FBBB1-C8EB-4E56-B1DB-58475CA8EC6C}" type="slidenum">
              <a:rPr lang="de-DE" smtClean="0"/>
              <a:pPr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20966059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Mention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built</a:t>
            </a:r>
            <a:r>
              <a:rPr lang="de-DE" baseline="0" dirty="0" smtClean="0"/>
              <a:t>-in </a:t>
            </a:r>
            <a:r>
              <a:rPr lang="de-DE" baseline="0" dirty="0" err="1" smtClean="0"/>
              <a:t>vs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methodology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reveals</a:t>
            </a:r>
            <a:r>
              <a:rPr lang="de-DE" baseline="0" dirty="0" smtClean="0"/>
              <a:t> same </a:t>
            </a:r>
            <a:r>
              <a:rPr lang="de-DE" baseline="0" dirty="0" err="1" smtClean="0"/>
              <a:t>result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FBBB1-C8EB-4E56-B1DB-58475CA8EC6C}" type="slidenum">
              <a:rPr lang="de-DE" smtClean="0"/>
              <a:pPr/>
              <a:t>20</a:t>
            </a:fld>
            <a:endParaRPr lang="de-DE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Mention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built</a:t>
            </a:r>
            <a:r>
              <a:rPr lang="de-DE" baseline="0" dirty="0" smtClean="0"/>
              <a:t>-in </a:t>
            </a:r>
            <a:r>
              <a:rPr lang="de-DE" baseline="0" dirty="0" err="1" smtClean="0"/>
              <a:t>vs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methodology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reveals</a:t>
            </a:r>
            <a:r>
              <a:rPr lang="de-DE" baseline="0" dirty="0" smtClean="0"/>
              <a:t> same </a:t>
            </a:r>
            <a:r>
              <a:rPr lang="de-DE" baseline="0" dirty="0" err="1" smtClean="0"/>
              <a:t>result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FBBB1-C8EB-4E56-B1DB-58475CA8EC6C}" type="slidenum">
              <a:rPr lang="de-DE" smtClean="0"/>
              <a:pPr/>
              <a:t>22</a:t>
            </a:fld>
            <a:endParaRPr lang="de-DE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Mention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built</a:t>
            </a:r>
            <a:r>
              <a:rPr lang="de-DE" baseline="0" dirty="0" smtClean="0"/>
              <a:t>-in </a:t>
            </a:r>
            <a:r>
              <a:rPr lang="de-DE" baseline="0" dirty="0" err="1" smtClean="0"/>
              <a:t>vs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methodology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reveals</a:t>
            </a:r>
            <a:r>
              <a:rPr lang="de-DE" baseline="0" dirty="0" smtClean="0"/>
              <a:t> same </a:t>
            </a:r>
            <a:r>
              <a:rPr lang="de-DE" baseline="0" dirty="0" err="1" smtClean="0"/>
              <a:t>result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FBBB1-C8EB-4E56-B1DB-58475CA8EC6C}" type="slidenum">
              <a:rPr lang="de-DE" smtClean="0"/>
              <a:pPr/>
              <a:t>24</a:t>
            </a:fld>
            <a:endParaRPr lang="de-DE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0" y="6084095"/>
            <a:ext cx="8793956" cy="466724"/>
          </a:xfrm>
          <a:prstGeom prst="rect">
            <a:avLst/>
          </a:prstGeom>
          <a:solidFill>
            <a:srgbClr val="8523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/>
          <p:cNvSpPr txBox="1"/>
          <p:nvPr userDrawn="1"/>
        </p:nvSpPr>
        <p:spPr>
          <a:xfrm>
            <a:off x="378692" y="6101922"/>
            <a:ext cx="39955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sz="1100" b="0" cap="none" baseline="0" noProof="0" dirty="0" smtClean="0">
                <a:solidFill>
                  <a:schemeClr val="bg1"/>
                </a:solidFill>
                <a:latin typeface="Trebuchet MS" pitchFamily="34" charset="0"/>
              </a:rPr>
              <a:t/>
            </a:r>
            <a:br>
              <a:rPr lang="en-US" sz="1100" b="0" cap="none" baseline="0" noProof="0" dirty="0" smtClean="0">
                <a:solidFill>
                  <a:schemeClr val="bg1"/>
                </a:solidFill>
                <a:latin typeface="Trebuchet MS" pitchFamily="34" charset="0"/>
              </a:rPr>
            </a:br>
            <a:r>
              <a:rPr lang="en-US" sz="1100" b="0" cap="none" baseline="0" noProof="0" dirty="0" smtClean="0">
                <a:solidFill>
                  <a:schemeClr val="bg1"/>
                </a:solidFill>
                <a:latin typeface="Trebuchet MS" pitchFamily="34" charset="0"/>
              </a:rPr>
              <a:t>Group 03</a:t>
            </a:r>
            <a:endParaRPr lang="en-US" sz="1100" b="0" cap="none" baseline="0" noProof="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7" name="Bildplatzhalter 3"/>
          <p:cNvSpPr>
            <a:spLocks noGrp="1"/>
          </p:cNvSpPr>
          <p:nvPr>
            <p:ph type="pic" sz="quarter" idx="13" hasCustomPrompt="1"/>
          </p:nvPr>
        </p:nvSpPr>
        <p:spPr>
          <a:xfrm>
            <a:off x="6804025" y="4508475"/>
            <a:ext cx="1944688" cy="720725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de-DE" dirty="0" smtClean="0"/>
              <a:t>Partner Logo 1</a:t>
            </a:r>
            <a:endParaRPr lang="de-DE" dirty="0"/>
          </a:p>
        </p:txBody>
      </p:sp>
      <p:sp>
        <p:nvSpPr>
          <p:cNvPr id="18" name="Bildplatzhalter 3"/>
          <p:cNvSpPr>
            <a:spLocks noGrp="1"/>
          </p:cNvSpPr>
          <p:nvPr>
            <p:ph type="pic" sz="quarter" idx="14" hasCustomPrompt="1"/>
          </p:nvPr>
        </p:nvSpPr>
        <p:spPr>
          <a:xfrm>
            <a:off x="6804248" y="3645024"/>
            <a:ext cx="1944688" cy="720725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de-DE" dirty="0" smtClean="0"/>
              <a:t>Partner Logo 2</a:t>
            </a:r>
            <a:endParaRPr lang="de-DE" dirty="0"/>
          </a:p>
        </p:txBody>
      </p:sp>
      <p:pic>
        <p:nvPicPr>
          <p:cNvPr id="19" name="Picture 2" descr="\\wi1.uni-muenster.de\dfs\institut\ERCIS\10 Corporate Identity\10 Corporate Design &amp; Communication\10 Logos &amp; Grafiken &amp; Bilder\10 ERCIS-Logo\logo_schrift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3338" y="445245"/>
            <a:ext cx="1892185" cy="165618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3" descr="\\wi1.uni-muenster.de\dfs\institut\ERCIS\10 Corporate Identity\10 Corporate Design &amp; Communication\10 Logos &amp; Grafiken &amp; Bilder\30 WWU-Logo\WWU_Logo1_1c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437884"/>
            <a:ext cx="1874862" cy="40542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feld 20"/>
          <p:cNvSpPr txBox="1"/>
          <p:nvPr userDrawn="1"/>
        </p:nvSpPr>
        <p:spPr>
          <a:xfrm>
            <a:off x="7524328" y="6101922"/>
            <a:ext cx="1224136" cy="423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300"/>
              </a:spcAft>
            </a:pPr>
            <a:r>
              <a:rPr lang="de-DE" sz="1050" b="0" cap="none" baseline="0" dirty="0" smtClean="0">
                <a:solidFill>
                  <a:schemeClr val="bg1"/>
                </a:solidFill>
                <a:latin typeface="Trebuchet MS" pitchFamily="34" charset="0"/>
              </a:rPr>
              <a:t/>
            </a:r>
            <a:br>
              <a:rPr lang="de-DE" sz="1050" b="0" cap="none" baseline="0" dirty="0" smtClean="0">
                <a:solidFill>
                  <a:schemeClr val="bg1"/>
                </a:solidFill>
                <a:latin typeface="Trebuchet MS" pitchFamily="34" charset="0"/>
              </a:rPr>
            </a:br>
            <a:r>
              <a:rPr lang="de-DE" sz="1100" b="0" cap="none" baseline="0" dirty="0" smtClean="0">
                <a:solidFill>
                  <a:schemeClr val="bg1"/>
                </a:solidFill>
                <a:latin typeface="Trebuchet MS" pitchFamily="34" charset="0"/>
              </a:rPr>
              <a:t>2016-02-04</a:t>
            </a:r>
          </a:p>
        </p:txBody>
      </p:sp>
      <p:sp>
        <p:nvSpPr>
          <p:cNvPr id="36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467545" y="1484784"/>
            <a:ext cx="6264696" cy="865187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title</a:t>
            </a:r>
            <a:endParaRPr lang="en-US" noProof="0" dirty="0"/>
          </a:p>
        </p:txBody>
      </p:sp>
      <p:sp>
        <p:nvSpPr>
          <p:cNvPr id="37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467545" y="2348880"/>
            <a:ext cx="6264696" cy="504055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subtitle</a:t>
            </a:r>
            <a:endParaRPr lang="en-US" noProof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Left) + Text (No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3" hasCustomPrompt="1"/>
          </p:nvPr>
        </p:nvSpPr>
        <p:spPr>
          <a:xfrm>
            <a:off x="468313" y="476250"/>
            <a:ext cx="3959225" cy="5400675"/>
          </a:xfrm>
          <a:prstGeom prst="rect">
            <a:avLst/>
          </a:prstGeom>
        </p:spPr>
        <p:txBody>
          <a:bodyPr/>
          <a:lstStyle/>
          <a:p>
            <a:r>
              <a:rPr lang="en-US" noProof="0" dirty="0" smtClean="0"/>
              <a:t>Add picture by clicking symbol</a:t>
            </a:r>
            <a:endParaRPr lang="en-US" noProof="0" dirty="0"/>
          </a:p>
        </p:txBody>
      </p:sp>
      <p:sp>
        <p:nvSpPr>
          <p:cNvPr id="8" name="Inhaltsplatzhalter 6"/>
          <p:cNvSpPr>
            <a:spLocks noGrp="1"/>
          </p:cNvSpPr>
          <p:nvPr>
            <p:ph sz="quarter" idx="14" hasCustomPrompt="1"/>
          </p:nvPr>
        </p:nvSpPr>
        <p:spPr>
          <a:xfrm>
            <a:off x="4644008" y="2348880"/>
            <a:ext cx="4121991" cy="352839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Wingdings" pitchFamily="2" charset="2"/>
              <a:buNone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  <p:sp>
        <p:nvSpPr>
          <p:cNvPr id="9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4644008" y="1484784"/>
            <a:ext cx="4141792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0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4644008" y="1963584"/>
            <a:ext cx="4141792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ullets) + Image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3" hasCustomPrompt="1"/>
          </p:nvPr>
        </p:nvSpPr>
        <p:spPr>
          <a:xfrm>
            <a:off x="6804248" y="1628800"/>
            <a:ext cx="1854956" cy="4248125"/>
          </a:xfrm>
          <a:prstGeom prst="rect">
            <a:avLst/>
          </a:prstGeom>
        </p:spPr>
        <p:txBody>
          <a:bodyPr/>
          <a:lstStyle/>
          <a:p>
            <a:r>
              <a:rPr lang="en-US" noProof="0" dirty="0" smtClean="0"/>
              <a:t>Add picture by clicking symbol</a:t>
            </a:r>
            <a:endParaRPr lang="en-US" noProof="0" dirty="0"/>
          </a:p>
        </p:txBody>
      </p:sp>
      <p:sp>
        <p:nvSpPr>
          <p:cNvPr id="9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370800" y="573936"/>
            <a:ext cx="65088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2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70800" y="1052736"/>
            <a:ext cx="65088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  <p:sp>
        <p:nvSpPr>
          <p:cNvPr id="6" name="Inhaltsplatzhalter 6"/>
          <p:cNvSpPr>
            <a:spLocks noGrp="1"/>
          </p:cNvSpPr>
          <p:nvPr>
            <p:ph sz="quarter" idx="17" hasCustomPrompt="1"/>
          </p:nvPr>
        </p:nvSpPr>
        <p:spPr>
          <a:xfrm>
            <a:off x="378001" y="1548000"/>
            <a:ext cx="6282232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183600" indent="-18360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449263" indent="-182563">
              <a:spcBef>
                <a:spcPts val="300"/>
              </a:spcBef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806450" indent="-182563">
              <a:spcBef>
                <a:spcPts val="300"/>
              </a:spcBef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989013" indent="0">
              <a:buFont typeface="Wingdings" pitchFamily="2" charset="2"/>
              <a:buNone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1"/>
            <a:endParaRPr lang="en-US" noProof="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No Bullets) + Image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3" hasCustomPrompt="1"/>
          </p:nvPr>
        </p:nvSpPr>
        <p:spPr>
          <a:xfrm>
            <a:off x="6804248" y="1628800"/>
            <a:ext cx="1854956" cy="4248125"/>
          </a:xfrm>
          <a:prstGeom prst="rect">
            <a:avLst/>
          </a:prstGeom>
        </p:spPr>
        <p:txBody>
          <a:bodyPr/>
          <a:lstStyle/>
          <a:p>
            <a:r>
              <a:rPr lang="en-US" noProof="0" dirty="0" smtClean="0"/>
              <a:t>Add picture by clicking symbol</a:t>
            </a:r>
            <a:endParaRPr lang="en-US" noProof="0" dirty="0"/>
          </a:p>
        </p:txBody>
      </p:sp>
      <p:sp>
        <p:nvSpPr>
          <p:cNvPr id="8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370800" y="573936"/>
            <a:ext cx="65088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2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70800" y="1052736"/>
            <a:ext cx="65088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  <p:sp>
        <p:nvSpPr>
          <p:cNvPr id="9" name="Inhaltsplatzhalter 6"/>
          <p:cNvSpPr>
            <a:spLocks noGrp="1"/>
          </p:cNvSpPr>
          <p:nvPr>
            <p:ph sz="quarter" idx="17" hasCustomPrompt="1"/>
          </p:nvPr>
        </p:nvSpPr>
        <p:spPr>
          <a:xfrm>
            <a:off x="378001" y="1548000"/>
            <a:ext cx="6282232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Wingdings" pitchFamily="2" charset="2"/>
              <a:buNone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449263" indent="-182563"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806450" indent="-182563"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989013" indent="0">
              <a:buFont typeface="Wingdings" pitchFamily="2" charset="2"/>
              <a:buNone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Inhaltsplatzhalter 12"/>
          <p:cNvSpPr>
            <a:spLocks noGrp="1"/>
          </p:cNvSpPr>
          <p:nvPr>
            <p:ph sz="quarter" idx="11" hasCustomPrompt="1"/>
          </p:nvPr>
        </p:nvSpPr>
        <p:spPr>
          <a:xfrm>
            <a:off x="395536" y="1772816"/>
            <a:ext cx="6552728" cy="3312368"/>
          </a:xfrm>
          <a:prstGeom prst="rect">
            <a:avLst/>
          </a:prstGeom>
        </p:spPr>
        <p:txBody>
          <a:bodyPr/>
          <a:lstStyle>
            <a:lvl1pPr marL="0">
              <a:spcAft>
                <a:spcPts val="600"/>
              </a:spcAft>
              <a:defRPr sz="25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 or Image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95536" y="5157192"/>
            <a:ext cx="6551613" cy="792162"/>
          </a:xfrm>
          <a:prstGeom prst="rect">
            <a:avLst/>
          </a:prstGeom>
        </p:spPr>
        <p:txBody>
          <a:bodyPr/>
          <a:lstStyle>
            <a:lvl1pPr marL="182563" marR="0" indent="-1825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 lang="en-US" sz="1300" b="0" kern="1200" cap="all" spc="0" baseline="0" noProof="0" dirty="0" smtClean="0">
                <a:solidFill>
                  <a:schemeClr val="bg1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marL="182563" marR="0" lvl="0" indent="-1825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noProof="0" dirty="0" smtClean="0"/>
              <a:t>Click to add contact Details</a:t>
            </a:r>
          </a:p>
          <a:p>
            <a:pPr lvl="0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Subhea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3" hasCustomPrompt="1"/>
          </p:nvPr>
        </p:nvSpPr>
        <p:spPr>
          <a:xfrm>
            <a:off x="366714" y="1556793"/>
            <a:ext cx="8309742" cy="280831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Picture (optional)</a:t>
            </a:r>
            <a:endParaRPr lang="de-DE" dirty="0"/>
          </a:p>
        </p:txBody>
      </p:sp>
      <p:sp>
        <p:nvSpPr>
          <p:cNvPr id="6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67456" y="4941168"/>
            <a:ext cx="83090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subtitle</a:t>
            </a:r>
            <a:endParaRPr lang="en-US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66713" y="4460875"/>
            <a:ext cx="8309743" cy="480293"/>
          </a:xfrm>
          <a:prstGeom prst="rect">
            <a:avLst/>
          </a:prstGeom>
        </p:spPr>
        <p:txBody>
          <a:bodyPr/>
          <a:lstStyle>
            <a:lvl1pPr>
              <a:defRPr lang="de-DE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marL="0" lvl="0" indent="0" algn="l" defTabSz="914400" rtl="0" eaLnBrk="1" latinLnBrk="0" hangingPunct="1">
              <a:spcBef>
                <a:spcPts val="0"/>
              </a:spcBef>
              <a:spcAft>
                <a:spcPts val="300"/>
              </a:spcAft>
              <a:buFontTx/>
              <a:buNone/>
            </a:pPr>
            <a:r>
              <a:rPr lang="de-DE" dirty="0" smtClean="0"/>
              <a:t>Title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35744115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(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quarter" idx="13" hasCustomPrompt="1"/>
          </p:nvPr>
        </p:nvSpPr>
        <p:spPr>
          <a:xfrm>
            <a:off x="378000" y="1548000"/>
            <a:ext cx="8353425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183600" indent="-18360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449263" indent="-182563">
              <a:spcBef>
                <a:spcPts val="300"/>
              </a:spcBef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806450" indent="-182563">
              <a:spcBef>
                <a:spcPts val="300"/>
              </a:spcBef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1163638" indent="-174625">
              <a:buFont typeface="Wingdings" pitchFamily="2" charset="2"/>
              <a:buChar char="§"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  <p:sp>
        <p:nvSpPr>
          <p:cNvPr id="11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370800" y="573936"/>
            <a:ext cx="65088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2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70800" y="1052736"/>
            <a:ext cx="65088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(No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6"/>
          <p:cNvSpPr>
            <a:spLocks noGrp="1"/>
          </p:cNvSpPr>
          <p:nvPr>
            <p:ph sz="quarter" idx="13" hasCustomPrompt="1"/>
          </p:nvPr>
        </p:nvSpPr>
        <p:spPr>
          <a:xfrm>
            <a:off x="378000" y="1548000"/>
            <a:ext cx="8353425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Wingdings" pitchFamily="2" charset="2"/>
              <a:buNone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  <p:sp>
        <p:nvSpPr>
          <p:cNvPr id="9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370800" y="573936"/>
            <a:ext cx="65088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0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70800" y="1052736"/>
            <a:ext cx="65088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(No Log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370800" y="573936"/>
            <a:ext cx="65088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0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70800" y="1052736"/>
            <a:ext cx="65088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  <p:sp>
        <p:nvSpPr>
          <p:cNvPr id="6" name="Rechteck 5"/>
          <p:cNvSpPr/>
          <p:nvPr userDrawn="1"/>
        </p:nvSpPr>
        <p:spPr>
          <a:xfrm>
            <a:off x="7020272" y="404664"/>
            <a:ext cx="1728192" cy="1080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Inhaltsplatzhalter 6"/>
          <p:cNvSpPr>
            <a:spLocks noGrp="1"/>
          </p:cNvSpPr>
          <p:nvPr>
            <p:ph sz="quarter" idx="13" hasCustomPrompt="1"/>
          </p:nvPr>
        </p:nvSpPr>
        <p:spPr>
          <a:xfrm>
            <a:off x="378000" y="1548000"/>
            <a:ext cx="8353425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183600" indent="-18360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609600" indent="-342900">
              <a:spcBef>
                <a:spcPts val="300"/>
              </a:spcBef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806450" indent="-182563">
              <a:spcBef>
                <a:spcPts val="300"/>
              </a:spcBef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989013" indent="0">
              <a:buFont typeface="Wingdings" pitchFamily="2" charset="2"/>
              <a:buNone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</p:spTree>
    <p:extLst>
      <p:ext uri="{BB962C8B-B14F-4D97-AF65-F5344CB8AC3E}">
        <p14:creationId xmlns="" xmlns:p14="http://schemas.microsoft.com/office/powerpoint/2010/main" val="30944646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(No Title, No Log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7020272" y="404664"/>
            <a:ext cx="1728192" cy="1080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nhaltsplatzhalter 6"/>
          <p:cNvSpPr>
            <a:spLocks noGrp="1"/>
          </p:cNvSpPr>
          <p:nvPr>
            <p:ph sz="quarter" idx="13" hasCustomPrompt="1"/>
          </p:nvPr>
        </p:nvSpPr>
        <p:spPr>
          <a:xfrm>
            <a:off x="378000" y="188640"/>
            <a:ext cx="8370464" cy="5678947"/>
          </a:xfrm>
          <a:prstGeom prst="rect">
            <a:avLst/>
          </a:prstGeom>
        </p:spPr>
        <p:txBody>
          <a:bodyPr>
            <a:normAutofit/>
          </a:bodyPr>
          <a:lstStyle>
            <a:lvl1pPr marL="183600" indent="-18360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609600" indent="-342900">
              <a:spcBef>
                <a:spcPts val="300"/>
              </a:spcBef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966787" indent="-342900">
              <a:spcBef>
                <a:spcPts val="300"/>
              </a:spcBef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989013" indent="0">
              <a:buFont typeface="Wingdings" pitchFamily="2" charset="2"/>
              <a:buNone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</p:spTree>
    <p:extLst>
      <p:ext uri="{BB962C8B-B14F-4D97-AF65-F5344CB8AC3E}">
        <p14:creationId xmlns="" xmlns:p14="http://schemas.microsoft.com/office/powerpoint/2010/main" val="42918256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3" hasCustomPrompt="1"/>
          </p:nvPr>
        </p:nvSpPr>
        <p:spPr>
          <a:xfrm>
            <a:off x="366714" y="1556793"/>
            <a:ext cx="8309742" cy="280831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Picture (optional)</a:t>
            </a:r>
            <a:endParaRPr lang="de-DE" dirty="0"/>
          </a:p>
        </p:txBody>
      </p:sp>
      <p:sp>
        <p:nvSpPr>
          <p:cNvPr id="5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367456" y="4462368"/>
            <a:ext cx="83090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title</a:t>
            </a:r>
            <a:endParaRPr lang="en-US" noProof="0" dirty="0"/>
          </a:p>
        </p:txBody>
      </p:sp>
      <p:sp>
        <p:nvSpPr>
          <p:cNvPr id="6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67456" y="4941168"/>
            <a:ext cx="83090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subtitle</a:t>
            </a:r>
            <a:endParaRPr lang="en-US" noProof="0" dirty="0"/>
          </a:p>
        </p:txBody>
      </p:sp>
    </p:spTree>
    <p:extLst>
      <p:ext uri="{BB962C8B-B14F-4D97-AF65-F5344CB8AC3E}">
        <p14:creationId xmlns="" xmlns:p14="http://schemas.microsoft.com/office/powerpoint/2010/main" val="35744115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(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70800" y="573936"/>
            <a:ext cx="65088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3" name="Textplatzhalter 35"/>
          <p:cNvSpPr>
            <a:spLocks noGrp="1"/>
          </p:cNvSpPr>
          <p:nvPr>
            <p:ph type="body" sz="quarter" idx="17" hasCustomPrompt="1"/>
          </p:nvPr>
        </p:nvSpPr>
        <p:spPr>
          <a:xfrm>
            <a:off x="370800" y="1052736"/>
            <a:ext cx="65088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  <p:sp>
        <p:nvSpPr>
          <p:cNvPr id="6" name="Inhaltsplatzhalter 6"/>
          <p:cNvSpPr>
            <a:spLocks noGrp="1"/>
          </p:cNvSpPr>
          <p:nvPr>
            <p:ph sz="quarter" idx="13" hasCustomPrompt="1"/>
          </p:nvPr>
        </p:nvSpPr>
        <p:spPr>
          <a:xfrm>
            <a:off x="378000" y="1556792"/>
            <a:ext cx="4121992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183600" indent="-18360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609600" indent="-342900">
              <a:spcBef>
                <a:spcPts val="300"/>
              </a:spcBef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806450" indent="-182563">
              <a:spcBef>
                <a:spcPts val="300"/>
              </a:spcBef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1163638" indent="-174625">
              <a:buFont typeface="Wingdings" pitchFamily="2" charset="2"/>
              <a:buChar char="§"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quarter" idx="18" hasCustomPrompt="1"/>
          </p:nvPr>
        </p:nvSpPr>
        <p:spPr>
          <a:xfrm>
            <a:off x="4626472" y="1556792"/>
            <a:ext cx="4121992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183600" indent="-18360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449263" indent="-182563">
              <a:spcBef>
                <a:spcPts val="300"/>
              </a:spcBef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806450" indent="-182563">
              <a:spcBef>
                <a:spcPts val="300"/>
              </a:spcBef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1163638" indent="-174625">
              <a:buFont typeface="Wingdings" pitchFamily="2" charset="2"/>
              <a:buChar char="§"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(No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6"/>
          <p:cNvSpPr>
            <a:spLocks noGrp="1"/>
          </p:cNvSpPr>
          <p:nvPr>
            <p:ph sz="quarter" idx="14" hasCustomPrompt="1"/>
          </p:nvPr>
        </p:nvSpPr>
        <p:spPr>
          <a:xfrm>
            <a:off x="378001" y="1556792"/>
            <a:ext cx="4121991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Wingdings" pitchFamily="2" charset="2"/>
              <a:buNone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  <p:sp>
        <p:nvSpPr>
          <p:cNvPr id="8" name="Inhaltsplatzhalter 6"/>
          <p:cNvSpPr>
            <a:spLocks noGrp="1"/>
          </p:cNvSpPr>
          <p:nvPr>
            <p:ph sz="quarter" idx="15" hasCustomPrompt="1"/>
          </p:nvPr>
        </p:nvSpPr>
        <p:spPr>
          <a:xfrm>
            <a:off x="4626473" y="1556792"/>
            <a:ext cx="4121991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Wingdings" pitchFamily="2" charset="2"/>
              <a:buNone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  <p:sp>
        <p:nvSpPr>
          <p:cNvPr id="12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70800" y="573936"/>
            <a:ext cx="65088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3" name="Textplatzhalter 35"/>
          <p:cNvSpPr>
            <a:spLocks noGrp="1"/>
          </p:cNvSpPr>
          <p:nvPr>
            <p:ph type="body" sz="quarter" idx="17" hasCustomPrompt="1"/>
          </p:nvPr>
        </p:nvSpPr>
        <p:spPr>
          <a:xfrm>
            <a:off x="370800" y="1052736"/>
            <a:ext cx="65088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Left) + Text (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3" hasCustomPrompt="1"/>
          </p:nvPr>
        </p:nvSpPr>
        <p:spPr>
          <a:xfrm>
            <a:off x="468313" y="476250"/>
            <a:ext cx="3959225" cy="5400675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noProof="0" dirty="0" smtClean="0"/>
              <a:t>Add picture by clicking symbol</a:t>
            </a:r>
            <a:endParaRPr lang="en-US" noProof="0" dirty="0"/>
          </a:p>
        </p:txBody>
      </p:sp>
      <p:sp>
        <p:nvSpPr>
          <p:cNvPr id="9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4644008" y="1484784"/>
            <a:ext cx="4141792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0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4644008" y="1963584"/>
            <a:ext cx="4141792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  <p:sp>
        <p:nvSpPr>
          <p:cNvPr id="8" name="Inhaltsplatzhalter 6"/>
          <p:cNvSpPr>
            <a:spLocks noGrp="1"/>
          </p:cNvSpPr>
          <p:nvPr>
            <p:ph sz="quarter" idx="18" hasCustomPrompt="1"/>
          </p:nvPr>
        </p:nvSpPr>
        <p:spPr>
          <a:xfrm>
            <a:off x="4644008" y="2348880"/>
            <a:ext cx="4121992" cy="3527499"/>
          </a:xfrm>
          <a:prstGeom prst="rect">
            <a:avLst/>
          </a:prstGeom>
        </p:spPr>
        <p:txBody>
          <a:bodyPr>
            <a:normAutofit/>
          </a:bodyPr>
          <a:lstStyle>
            <a:lvl1pPr marL="183600" indent="-18360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449263" indent="-182563">
              <a:spcBef>
                <a:spcPts val="300"/>
              </a:spcBef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806450" indent="-182563">
              <a:spcBef>
                <a:spcPts val="300"/>
              </a:spcBef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989013" indent="0">
              <a:buFont typeface="Wingdings" pitchFamily="2" charset="2"/>
              <a:buNone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0" y="6084095"/>
            <a:ext cx="8793956" cy="466724"/>
          </a:xfrm>
          <a:prstGeom prst="rect">
            <a:avLst/>
          </a:prstGeom>
          <a:solidFill>
            <a:srgbClr val="8523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/>
          <p:cNvSpPr txBox="1"/>
          <p:nvPr/>
        </p:nvSpPr>
        <p:spPr>
          <a:xfrm>
            <a:off x="378692" y="6101922"/>
            <a:ext cx="41213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sz="1100" b="0" cap="none" baseline="0" noProof="0" dirty="0" err="1" smtClean="0">
                <a:solidFill>
                  <a:schemeClr val="bg1"/>
                </a:solidFill>
                <a:latin typeface="Trebuchet MS" pitchFamily="34" charset="0"/>
              </a:rPr>
              <a:t>Flacco</a:t>
            </a:r>
            <a:r>
              <a:rPr lang="en-US" sz="1100" b="0" cap="none" baseline="0" noProof="0" dirty="0" smtClean="0">
                <a:solidFill>
                  <a:schemeClr val="bg1"/>
                </a:solidFill>
                <a:latin typeface="Trebuchet MS" pitchFamily="34" charset="0"/>
              </a:rPr>
              <a:t> – Expensive Features</a:t>
            </a:r>
            <a:br>
              <a:rPr lang="en-US" sz="1100" b="0" cap="none" baseline="0" noProof="0" dirty="0" smtClean="0">
                <a:solidFill>
                  <a:schemeClr val="bg1"/>
                </a:solidFill>
                <a:latin typeface="Trebuchet MS" pitchFamily="34" charset="0"/>
              </a:rPr>
            </a:br>
            <a:r>
              <a:rPr lang="en-US" sz="1100" b="0" cap="none" baseline="0" noProof="0" dirty="0" smtClean="0">
                <a:solidFill>
                  <a:schemeClr val="bg1"/>
                </a:solidFill>
                <a:latin typeface="Trebuchet MS" pitchFamily="34" charset="0"/>
              </a:rPr>
              <a:t>Group 03</a:t>
            </a:r>
            <a:endParaRPr lang="en-US" sz="1100" b="0" cap="none" baseline="0" noProof="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524328" y="6101922"/>
            <a:ext cx="122413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300"/>
              </a:spcAft>
            </a:pPr>
            <a:fld id="{A9063EE5-D4E8-4F75-A77C-D3AC67F05250}" type="slidenum">
              <a:rPr lang="de-DE" sz="1100" b="0" cap="none" baseline="0" smtClean="0">
                <a:solidFill>
                  <a:schemeClr val="bg1"/>
                </a:solidFill>
                <a:latin typeface="Trebuchet MS" pitchFamily="34" charset="0"/>
              </a:rPr>
              <a:pPr algn="r">
                <a:spcAft>
                  <a:spcPts val="300"/>
                </a:spcAft>
              </a:pPr>
              <a:t>‹Nr.›</a:t>
            </a:fld>
            <a:r>
              <a:rPr lang="de-DE" sz="1100" b="0" cap="none" baseline="0" dirty="0" smtClean="0">
                <a:solidFill>
                  <a:schemeClr val="bg1"/>
                </a:solidFill>
                <a:latin typeface="Trebuchet MS" pitchFamily="34" charset="0"/>
              </a:rPr>
              <a:t/>
            </a:r>
            <a:br>
              <a:rPr lang="de-DE" sz="1100" b="0" cap="none" baseline="0" dirty="0" smtClean="0">
                <a:solidFill>
                  <a:schemeClr val="bg1"/>
                </a:solidFill>
                <a:latin typeface="Trebuchet MS" pitchFamily="34" charset="0"/>
              </a:rPr>
            </a:br>
            <a:r>
              <a:rPr lang="de-DE" sz="1100" b="0" cap="none" baseline="0" dirty="0" smtClean="0">
                <a:solidFill>
                  <a:schemeClr val="bg1"/>
                </a:solidFill>
                <a:latin typeface="Trebuchet MS" pitchFamily="34" charset="0"/>
              </a:rPr>
              <a:t>2016-02-04</a:t>
            </a:r>
          </a:p>
        </p:txBody>
      </p:sp>
      <p:pic>
        <p:nvPicPr>
          <p:cNvPr id="16" name="Picture 2" descr="\\wi1.uni-muenster.de\dfs\institut\ERCIS\10 Corporate Identity\10 Corporate Design &amp; Communication\10 Logos &amp; Grafiken &amp; Bilder\10 ERCIS-Logo\ERCIS_logo.png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5448" y="440382"/>
            <a:ext cx="1574224" cy="95026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64" r:id="rId4"/>
    <p:sldLayoutId id="2147483663" r:id="rId5"/>
    <p:sldLayoutId id="2147483662" r:id="rId6"/>
    <p:sldLayoutId id="2147483658" r:id="rId7"/>
    <p:sldLayoutId id="2147483653" r:id="rId8"/>
    <p:sldLayoutId id="2147483652" r:id="rId9"/>
    <p:sldLayoutId id="2147483657" r:id="rId10"/>
    <p:sldLayoutId id="2147483659" r:id="rId11"/>
    <p:sldLayoutId id="2147483654" r:id="rId12"/>
    <p:sldLayoutId id="2147483660" r:id="rId13"/>
    <p:sldLayoutId id="2147483666" r:id="rId14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2800" b="1" kern="1200" cap="all" baseline="0">
          <a:solidFill>
            <a:srgbClr val="852339"/>
          </a:solidFill>
          <a:latin typeface="Trebuchet MS" pitchFamily="34" charset="0"/>
          <a:ea typeface="+mj-ea"/>
          <a:cs typeface="Arial" pitchFamily="34" charset="0"/>
        </a:defRPr>
      </a:lvl1pPr>
    </p:titleStyle>
    <p:bodyStyle>
      <a:lvl1pPr marL="182563" indent="-182563" algn="l" defTabSz="914400" rtl="0" eaLnBrk="1" latinLnBrk="0" hangingPunct="1">
        <a:spcBef>
          <a:spcPts val="0"/>
        </a:spcBef>
        <a:spcAft>
          <a:spcPts val="300"/>
        </a:spcAft>
        <a:buFontTx/>
        <a:buNone/>
        <a:defRPr sz="1300" b="0" kern="1200" spc="0" baseline="0">
          <a:solidFill>
            <a:srgbClr val="5F5F5F"/>
          </a:solidFill>
          <a:latin typeface="Trebuchet MS" pitchFamily="34" charset="0"/>
          <a:ea typeface="+mn-ea"/>
          <a:cs typeface="Arial" pitchFamily="34" charset="0"/>
        </a:defRPr>
      </a:lvl1pPr>
      <a:lvl2pPr marL="449263" indent="-182563" algn="l" defTabSz="914400" rtl="0" eaLnBrk="1" latinLnBrk="0" hangingPunct="1">
        <a:spcBef>
          <a:spcPct val="20000"/>
        </a:spcBef>
        <a:buFontTx/>
        <a:buBlip>
          <a:blip r:embed="rId17"/>
        </a:buBlip>
        <a:defRPr sz="20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806450" indent="-182563" algn="l" defTabSz="914400" rtl="0" eaLnBrk="1" latinLnBrk="0" hangingPunct="1">
        <a:spcBef>
          <a:spcPct val="20000"/>
        </a:spcBef>
        <a:buFontTx/>
        <a:buBlip>
          <a:blip r:embed="rId17"/>
        </a:buBlip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163638" indent="-174625" algn="l" defTabSz="914400" rtl="0" eaLnBrk="1" latinLnBrk="0" hangingPunct="1">
        <a:spcBef>
          <a:spcPct val="20000"/>
        </a:spcBef>
        <a:buFontTx/>
        <a:buBlip>
          <a:blip r:embed="rId17"/>
        </a:buBlip>
        <a:defRPr sz="20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Tx/>
        <a:buBlip>
          <a:blip r:embed="rId17"/>
        </a:buBlip>
        <a:defRPr sz="22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8" name="Textplatzhalter 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err="1" smtClean="0"/>
              <a:t>Flacco</a:t>
            </a:r>
            <a:r>
              <a:rPr lang="en-US" dirty="0" smtClean="0"/>
              <a:t> – Expensive Features</a:t>
            </a:r>
            <a:endParaRPr lang="en-US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Data Analytics 1 – Case Study</a:t>
            </a:r>
            <a:br>
              <a:rPr lang="en-US" dirty="0" smtClean="0"/>
            </a:br>
            <a:r>
              <a:rPr lang="en-US" dirty="0" smtClean="0"/>
              <a:t>Group 03</a:t>
            </a:r>
            <a:endParaRPr lang="en-US" dirty="0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="" xmlns:p14="http://schemas.microsoft.com/office/powerpoint/2010/main" val="147290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r>
              <a:rPr lang="de-DE" sz="2000" dirty="0" err="1" smtClean="0"/>
              <a:t>Metadata</a:t>
            </a:r>
            <a:r>
              <a:rPr lang="de-DE" sz="2000" dirty="0" smtClean="0"/>
              <a:t> </a:t>
            </a:r>
            <a:r>
              <a:rPr lang="de-DE" sz="2000" dirty="0" err="1" smtClean="0"/>
              <a:t>describes</a:t>
            </a:r>
            <a:r>
              <a:rPr lang="de-DE" sz="2000" dirty="0" smtClean="0"/>
              <a:t> </a:t>
            </a:r>
            <a:r>
              <a:rPr lang="de-DE" sz="2000" dirty="0" err="1" smtClean="0"/>
              <a:t>how</a:t>
            </a:r>
            <a:r>
              <a:rPr lang="de-DE" sz="2000" dirty="0" smtClean="0"/>
              <a:t> </a:t>
            </a:r>
            <a:r>
              <a:rPr lang="de-DE" sz="2000" dirty="0" err="1" smtClean="0"/>
              <a:t>problem</a:t>
            </a:r>
            <a:r>
              <a:rPr lang="de-DE" sz="2000" dirty="0" smtClean="0"/>
              <a:t> </a:t>
            </a:r>
            <a:r>
              <a:rPr lang="de-DE" sz="2000" dirty="0" err="1" smtClean="0"/>
              <a:t>instance</a:t>
            </a:r>
            <a:r>
              <a:rPr lang="de-DE" sz="2000" dirty="0" smtClean="0"/>
              <a:t> </a:t>
            </a:r>
            <a:r>
              <a:rPr lang="de-DE" sz="2000" dirty="0" err="1" smtClean="0"/>
              <a:t>created</a:t>
            </a:r>
            <a:r>
              <a:rPr lang="de-DE" sz="2000" dirty="0" smtClean="0"/>
              <a:t> in </a:t>
            </a:r>
            <a:r>
              <a:rPr lang="de-DE" sz="2000" dirty="0" err="1" smtClean="0"/>
              <a:t>flacco</a:t>
            </a:r>
            <a:r>
              <a:rPr lang="de-DE" sz="2000" dirty="0" smtClean="0"/>
              <a:t> </a:t>
            </a:r>
            <a:r>
              <a:rPr lang="de-DE" sz="2000" dirty="0" err="1" smtClean="0"/>
              <a:t>random</a:t>
            </a:r>
            <a:r>
              <a:rPr lang="de-DE" sz="2000" dirty="0" smtClean="0"/>
              <a:t> </a:t>
            </a:r>
            <a:r>
              <a:rPr lang="de-DE" sz="2000" dirty="0" err="1" smtClean="0"/>
              <a:t>generator</a:t>
            </a:r>
            <a:endParaRPr lang="de-DE" sz="2000" dirty="0" smtClean="0"/>
          </a:p>
          <a:p>
            <a:endParaRPr lang="de-DE" sz="2000" dirty="0" smtClean="0"/>
          </a:p>
          <a:p>
            <a:r>
              <a:rPr lang="de-DE" sz="2000" dirty="0" err="1" smtClean="0"/>
              <a:t>Number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cells</a:t>
            </a:r>
            <a:r>
              <a:rPr lang="de-DE" sz="2000" dirty="0" smtClean="0"/>
              <a:t> (</a:t>
            </a:r>
            <a:r>
              <a:rPr lang="de-DE" sz="2000" dirty="0" err="1" smtClean="0"/>
              <a:t>blocks</a:t>
            </a:r>
            <a:r>
              <a:rPr lang="de-DE" sz="2000" dirty="0" smtClean="0"/>
              <a:t>)</a:t>
            </a:r>
          </a:p>
          <a:p>
            <a:r>
              <a:rPr lang="de-DE" sz="2000" dirty="0" err="1" smtClean="0"/>
              <a:t>Number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peaks</a:t>
            </a:r>
            <a:endParaRPr lang="de-DE" sz="2000" dirty="0" smtClean="0"/>
          </a:p>
          <a:p>
            <a:r>
              <a:rPr lang="de-DE" sz="2000" dirty="0" err="1" smtClean="0"/>
              <a:t>Seed</a:t>
            </a:r>
            <a:r>
              <a:rPr lang="de-DE" sz="2000" dirty="0" smtClean="0"/>
              <a:t>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r>
              <a:rPr lang="de-DE" sz="2000" dirty="0" err="1" smtClean="0"/>
              <a:t>generator</a:t>
            </a:r>
            <a:endParaRPr lang="de-DE" sz="2000" dirty="0" smtClean="0"/>
          </a:p>
          <a:p>
            <a:r>
              <a:rPr lang="de-DE" sz="2000" dirty="0" smtClean="0"/>
              <a:t>Replication </a:t>
            </a:r>
            <a:r>
              <a:rPr lang="de-DE" sz="2000" dirty="0" err="1" smtClean="0"/>
              <a:t>index</a:t>
            </a:r>
            <a:endParaRPr lang="de-DE" sz="2000" dirty="0" smtClean="0"/>
          </a:p>
          <a:p>
            <a:r>
              <a:rPr lang="de-DE" sz="2000" dirty="0" err="1" smtClean="0"/>
              <a:t>Landscape</a:t>
            </a:r>
            <a:r>
              <a:rPr lang="de-DE" sz="2000" dirty="0" smtClean="0"/>
              <a:t> </a:t>
            </a:r>
            <a:r>
              <a:rPr lang="de-DE" sz="2000" dirty="0" err="1" smtClean="0"/>
              <a:t>topology</a:t>
            </a:r>
            <a:r>
              <a:rPr lang="de-DE" sz="2000" dirty="0" smtClean="0"/>
              <a:t> (</a:t>
            </a:r>
            <a:r>
              <a:rPr lang="de-DE" sz="2000" dirty="0" err="1" smtClean="0"/>
              <a:t>random</a:t>
            </a:r>
            <a:r>
              <a:rPr lang="de-DE" sz="2000" dirty="0" smtClean="0"/>
              <a:t>, </a:t>
            </a:r>
            <a:r>
              <a:rPr lang="de-DE" sz="2000" dirty="0" err="1" smtClean="0"/>
              <a:t>funnel</a:t>
            </a:r>
            <a:r>
              <a:rPr lang="de-DE" sz="2000" dirty="0" smtClean="0"/>
              <a:t>)</a:t>
            </a:r>
            <a:endParaRPr lang="de-DE" sz="200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Flacco</a:t>
            </a:r>
            <a:r>
              <a:rPr lang="de-DE" dirty="0" smtClean="0"/>
              <a:t> Dataset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Metadata</a:t>
            </a:r>
            <a:r>
              <a:rPr lang="de-DE" dirty="0" smtClean="0"/>
              <a:t> </a:t>
            </a:r>
            <a:r>
              <a:rPr lang="de-DE" dirty="0" err="1" smtClean="0"/>
              <a:t>Structure</a:t>
            </a:r>
            <a:endParaRPr lang="de-DE" dirty="0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 cstate="print"/>
          <a:srcRect l="2814" t="551"/>
          <a:stretch>
            <a:fillRect/>
          </a:stretch>
        </p:blipFill>
        <p:spPr bwMode="auto">
          <a:xfrm>
            <a:off x="5357818" y="3000372"/>
            <a:ext cx="1595565" cy="162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3" cstate="print"/>
          <a:srcRect l="762"/>
          <a:stretch>
            <a:fillRect/>
          </a:stretch>
        </p:blipFill>
        <p:spPr bwMode="auto">
          <a:xfrm>
            <a:off x="6643702" y="4286256"/>
            <a:ext cx="1576293" cy="162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Outlier</a:t>
            </a:r>
            <a:r>
              <a:rPr lang="de-DE" dirty="0" smtClean="0"/>
              <a:t> </a:t>
            </a:r>
            <a:r>
              <a:rPr lang="de-DE" dirty="0" err="1" smtClean="0"/>
              <a:t>Detection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xmlns="" Requires="a14">
          <p:sp>
            <p:nvSpPr>
              <p:cNvPr id="2" name="Inhaltsplatzhalter 1"/>
              <p:cNvSpPr>
                <a:spLocks noGrp="1"/>
              </p:cNvSpPr>
              <p:nvPr>
                <p:ph sz="quarter" idx="13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000" b="1" dirty="0" err="1" smtClean="0"/>
                  <a:t>Preperations</a:t>
                </a:r>
                <a:endParaRPr lang="de-DE" b="1" dirty="0" smtClean="0"/>
              </a:p>
              <a:p>
                <a:r>
                  <a:rPr lang="de-DE" sz="2000" dirty="0" err="1" smtClean="0"/>
                  <a:t>Normally</a:t>
                </a:r>
                <a:r>
                  <a:rPr lang="de-DE" sz="2000" dirty="0" smtClean="0"/>
                  <a:t/>
                </a:r>
                <a:r>
                  <a:rPr lang="de-DE" sz="2000" dirty="0" err="1" smtClean="0"/>
                  <a:t>distrubuted</a:t>
                </a:r>
                <a:r>
                  <a:rPr lang="de-DE" sz="2000" dirty="0" smtClean="0"/>
                  <a:t/>
                </a:r>
                <a:r>
                  <a:rPr lang="de-DE" sz="2000" dirty="0" err="1" smtClean="0"/>
                  <a:t>data</a:t>
                </a:r>
                <a:r>
                  <a:rPr lang="de-DE" sz="2000" dirty="0" smtClean="0"/>
                  <a:t/>
                </a:r>
                <a:r>
                  <a:rPr lang="de-DE" sz="2000" dirty="0" err="1" smtClean="0"/>
                  <a:t>needed</a:t>
                </a:r>
                <a:r>
                  <a:rPr lang="de-DE" sz="2000" dirty="0" smtClean="0"/>
                  <a:t/>
                </a:r>
                <a:endParaRPr lang="de-DE" sz="2000" dirty="0">
                  <a:sym typeface="Wingdings"/>
                </a:endParaRPr>
              </a:p>
              <a:p>
                <a:pPr lvl="1"/>
                <a:r>
                  <a:rPr lang="de-DE" sz="2000" dirty="0" err="1" smtClean="0"/>
                  <a:t>Use</a:t>
                </a:r>
                <a:r>
                  <a:rPr lang="de-DE" sz="2000" dirty="0" smtClean="0"/>
                  <a:t/>
                </a:r>
                <a:r>
                  <a:rPr lang="de-DE" sz="2000" dirty="0" err="1" smtClean="0"/>
                  <a:t>data</a:t>
                </a:r>
                <a:r>
                  <a:rPr lang="de-DE" sz="2000" dirty="0" smtClean="0"/>
                  <a:t> after </a:t>
                </a:r>
                <a:r>
                  <a:rPr lang="de-DE" sz="2000" dirty="0" err="1" smtClean="0"/>
                  <a:t>boxcox</a:t>
                </a:r>
                <a:r>
                  <a:rPr lang="de-DE" sz="2000" dirty="0" smtClean="0"/>
                  <a:t/>
                </a:r>
                <a:r>
                  <a:rPr lang="de-DE" sz="2000" dirty="0" err="1" smtClean="0"/>
                  <a:t>transformation</a:t>
                </a:r>
                <a:endParaRPr lang="de-DE" sz="2000" dirty="0" smtClean="0"/>
              </a:p>
              <a:p>
                <a:pPr lvl="1"/>
                <a:r>
                  <a:rPr lang="de-DE" sz="2000" dirty="0" smtClean="0"/>
                  <a:t>Take care </a:t>
                </a:r>
                <a:r>
                  <a:rPr lang="de-DE" sz="2000" dirty="0" err="1" smtClean="0"/>
                  <a:t>of</a:t>
                </a:r>
                <a:r>
                  <a:rPr lang="de-DE" sz="2000" dirty="0" smtClean="0"/>
                  <a:t> still not </a:t>
                </a:r>
                <a:r>
                  <a:rPr lang="de-DE" sz="2000" dirty="0" err="1" smtClean="0"/>
                  <a:t>normally</a:t>
                </a:r>
                <a:r>
                  <a:rPr lang="de-DE" sz="2000" dirty="0" smtClean="0"/>
                  <a:t/>
                </a:r>
                <a:r>
                  <a:rPr lang="de-DE" sz="2000" dirty="0" err="1" smtClean="0"/>
                  <a:t>distributed</a:t>
                </a:r>
                <a:r>
                  <a:rPr lang="de-DE" sz="2000" dirty="0" smtClean="0"/>
                  <a:t/>
                </a:r>
                <a:r>
                  <a:rPr lang="de-DE" sz="2000" dirty="0" err="1" smtClean="0"/>
                  <a:t>features</a:t>
                </a:r>
                <a:r>
                  <a:rPr lang="de-DE" sz="2000" dirty="0" smtClean="0"/>
                  <a:t/>
                </a:r>
              </a:p>
              <a:p>
                <a:r>
                  <a:rPr lang="de-DE" sz="2000" dirty="0" err="1" smtClean="0"/>
                  <a:t>Scale</a:t>
                </a:r>
                <a:r>
                  <a:rPr lang="de-DE" sz="2000" dirty="0" smtClean="0"/>
                  <a:t/>
                </a:r>
                <a:r>
                  <a:rPr lang="de-DE" sz="2000" dirty="0" err="1" smtClean="0"/>
                  <a:t>data</a:t>
                </a:r>
                <a:endParaRPr lang="de-DE" sz="2000" dirty="0" smtClean="0"/>
              </a:p>
              <a:p>
                <a:endParaRPr lang="de-DE" dirty="0"/>
              </a:p>
              <a:p>
                <a:pPr marL="0" indent="0">
                  <a:buNone/>
                </a:pPr>
                <a:r>
                  <a:rPr lang="de-DE" sz="2000" b="1" dirty="0" err="1" smtClean="0"/>
                  <a:t>Steps</a:t>
                </a:r>
                <a:endParaRPr lang="de-DE" b="1" dirty="0" smtClean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de-DE" sz="2000" dirty="0" err="1" smtClean="0"/>
                  <a:t>Dotplots</a:t>
                </a:r>
                <a:r>
                  <a:rPr lang="de-DE" sz="2000" dirty="0" smtClean="0"/>
                  <a:t/>
                </a:r>
                <a:r>
                  <a:rPr lang="de-DE" sz="2000" dirty="0"/>
                  <a:t>for each</a:t>
                </a:r>
                <a:r>
                  <a:rPr lang="de-DE" sz="2000" dirty="0"/>
                  <a:t> variable </a:t>
                </a:r>
                <a:r>
                  <a:rPr lang="de-DE" sz="2000" dirty="0" smtClean="0"/>
                  <a:t/>
                </a:r>
                <a:r>
                  <a:rPr lang="de-DE" sz="2000" dirty="0" smtClean="0">
                    <a:sym typeface="Wingdings"/>
                  </a:rPr>
                  <a:t></a:t>
                </a:r>
                <a:r>
                  <a:rPr lang="de-DE" sz="2000" dirty="0" smtClean="0"/>
                  <a:t/>
                </a:r>
                <a:r>
                  <a:rPr lang="de-DE" sz="2000" dirty="0"/>
                  <a:t>univariate outliers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de-DE" sz="2000" dirty="0"/>
                  <a:t>S</a:t>
                </a:r>
                <a:r>
                  <a:rPr lang="de-DE" sz="2000" dirty="0" smtClean="0"/>
                  <a:t>catterplots </a:t>
                </a:r>
                <a:r>
                  <a:rPr lang="de-DE" sz="2000" dirty="0" err="1"/>
                  <a:t>for</a:t>
                </a:r>
                <a:r>
                  <a:rPr lang="de-DE" sz="2000" dirty="0"/>
                  <a:t/>
                </a:r>
                <a:r>
                  <a:rPr lang="de-DE" sz="2000" dirty="0" err="1" smtClean="0"/>
                  <a:t>pairs</a:t>
                </a:r>
                <a:r>
                  <a:rPr lang="de-DE" sz="2000" dirty="0" smtClean="0"/>
                  <a:t/>
                </a:r>
                <a:r>
                  <a:rPr lang="de-DE" sz="2000" dirty="0"/>
                  <a:t>of</a:t>
                </a:r>
                <a:r>
                  <a:rPr lang="de-DE" sz="2000" dirty="0"/>
                  <a:t> variables </a:t>
                </a:r>
                <a:r>
                  <a:rPr lang="de-DE" sz="2000" dirty="0" smtClean="0"/>
                  <a:t/>
                </a:r>
                <a:r>
                  <a:rPr lang="de-DE" sz="2000" dirty="0" smtClean="0">
                    <a:sym typeface="Wingdings"/>
                  </a:rPr>
                  <a:t></a:t>
                </a:r>
                <a:r>
                  <a:rPr lang="de-DE" sz="2000" dirty="0" smtClean="0"/>
                  <a:t/>
                </a:r>
                <a:r>
                  <a:rPr lang="de-DE" sz="2000" dirty="0" err="1"/>
                  <a:t>bivariate</a:t>
                </a:r>
                <a:r>
                  <a:rPr lang="de-DE" sz="2000" dirty="0"/>
                  <a:t/>
                </a:r>
                <a:r>
                  <a:rPr lang="de-DE" sz="2000" dirty="0" err="1" smtClean="0"/>
                  <a:t>outliers</a:t>
                </a:r>
                <a:endParaRPr lang="de-DE" sz="2000" dirty="0" smtClean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de-DE" sz="2000" dirty="0" smtClean="0"/>
                  <a:t/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de-DE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𝜒</m:t>
                        </m:r>
                      </m:e>
                      <m:sup>
                        <m:r>
                          <a:rPr lang="de-DE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de-DE" sz="2000" dirty="0"/>
                  <a:t>-Plot </a:t>
                </a:r>
                <a:r>
                  <a:rPr lang="de-DE" sz="2000" dirty="0" smtClean="0"/>
                  <a:t>&amp;</a:t>
                </a:r>
                <a:r>
                  <a:rPr lang="de-DE" sz="2000" dirty="0" err="1" smtClean="0"/>
                  <a:t>squared</a:t>
                </a:r>
                <a:r>
                  <a:rPr lang="de-DE" sz="2000" dirty="0" smtClean="0"/>
                  <a:t/>
                </a:r>
                <a:r>
                  <a:rPr lang="de-DE" sz="2000" dirty="0" err="1" smtClean="0"/>
                  <a:t>distances</a:t>
                </a:r>
                <a:r>
                  <a:rPr lang="de-DE" sz="2000" dirty="0" smtClean="0"/>
                  <a:t/>
                </a:r>
                <a:r>
                  <a:rPr lang="de-DE" sz="2000" dirty="0" smtClean="0">
                    <a:sym typeface="Wingdings"/>
                  </a:rPr>
                  <a:t> multivariate </a:t>
                </a:r>
                <a:r>
                  <a:rPr lang="de-DE" sz="2000" dirty="0" err="1" smtClean="0">
                    <a:sym typeface="Wingdings"/>
                  </a:rPr>
                  <a:t>outliers</a:t>
                </a:r>
                <a:endParaRPr lang="de-DE" sz="2000" dirty="0"/>
              </a:p>
            </p:txBody>
          </p:sp>
        </mc:Choice>
        <mc:Fallback>
          <p:sp>
            <p:nvSpPr>
              <p:cNvPr id="2" name="Inhaltsplatzhalt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blipFill rotWithShape="0">
                <a:blip r:embed="rId2"/>
                <a:stretch>
                  <a:fillRect l="-730" t="-98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Outlier</a:t>
            </a:r>
            <a:r>
              <a:rPr lang="de-DE" dirty="0" smtClean="0"/>
              <a:t> </a:t>
            </a:r>
            <a:r>
              <a:rPr lang="de-DE" dirty="0" err="1" smtClean="0"/>
              <a:t>Detection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Overview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258334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3"/>
          </p:nvPr>
        </p:nvSpPr>
        <p:spPr>
          <a:xfrm>
            <a:off x="378000" y="1548000"/>
            <a:ext cx="8353425" cy="4473288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de-DE" dirty="0" err="1" smtClean="0"/>
              <a:t>Determine</a:t>
            </a:r>
            <a:r>
              <a:rPr lang="de-DE" dirty="0" smtClean="0"/>
              <a:t> </a:t>
            </a:r>
            <a:r>
              <a:rPr lang="de-DE" dirty="0" err="1" smtClean="0"/>
              <a:t>univariate</a:t>
            </a:r>
            <a:r>
              <a:rPr lang="de-DE" dirty="0" smtClean="0"/>
              <a:t> </a:t>
            </a:r>
            <a:r>
              <a:rPr lang="de-DE" dirty="0" err="1" smtClean="0"/>
              <a:t>outliers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dotplots</a:t>
            </a:r>
            <a:endParaRPr lang="de-DE" dirty="0" smtClean="0"/>
          </a:p>
          <a:p>
            <a:pPr algn="ctr"/>
            <a:endParaRPr lang="de-DE" dirty="0" smtClean="0"/>
          </a:p>
          <a:p>
            <a:pPr algn="ctr"/>
            <a:endParaRPr lang="de-DE" dirty="0" smtClean="0"/>
          </a:p>
          <a:p>
            <a:pPr algn="ctr"/>
            <a:endParaRPr lang="de-DE" dirty="0"/>
          </a:p>
          <a:p>
            <a:pPr algn="ctr"/>
            <a:endParaRPr lang="de-DE" dirty="0" smtClean="0"/>
          </a:p>
          <a:p>
            <a:pPr algn="ctr"/>
            <a:endParaRPr lang="de-DE" dirty="0"/>
          </a:p>
          <a:p>
            <a:pPr algn="ctr"/>
            <a:endParaRPr lang="de-DE" dirty="0" smtClean="0"/>
          </a:p>
          <a:p>
            <a:pPr algn="ctr"/>
            <a:endParaRPr lang="de-DE" dirty="0"/>
          </a:p>
          <a:p>
            <a:pPr algn="ctr"/>
            <a:endParaRPr lang="de-DE" dirty="0" smtClean="0"/>
          </a:p>
          <a:p>
            <a:pPr algn="ctr"/>
            <a:endParaRPr lang="de-DE" dirty="0"/>
          </a:p>
          <a:p>
            <a:pPr algn="ctr"/>
            <a:endParaRPr lang="de-DE" dirty="0" smtClean="0"/>
          </a:p>
          <a:p>
            <a:pPr algn="ctr"/>
            <a:endParaRPr lang="de-DE" dirty="0"/>
          </a:p>
          <a:p>
            <a:pPr algn="ctr"/>
            <a:r>
              <a:rPr lang="de-DE" dirty="0" smtClean="0"/>
              <a:t>65 </a:t>
            </a:r>
            <a:r>
              <a:rPr lang="de-DE" dirty="0" err="1" smtClean="0"/>
              <a:t>univariate</a:t>
            </a:r>
            <a:r>
              <a:rPr lang="de-DE" dirty="0" smtClean="0"/>
              <a:t> </a:t>
            </a:r>
            <a:r>
              <a:rPr lang="de-DE" dirty="0" err="1" smtClean="0"/>
              <a:t>outliers</a:t>
            </a:r>
            <a:endParaRPr lang="de-DE" dirty="0" smtClean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Outlier</a:t>
            </a:r>
            <a:r>
              <a:rPr lang="de-DE" dirty="0" smtClean="0"/>
              <a:t> </a:t>
            </a:r>
            <a:r>
              <a:rPr lang="de-DE" dirty="0" err="1" smtClean="0"/>
              <a:t>Detection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Univariate</a:t>
            </a:r>
            <a:r>
              <a:rPr lang="de-DE" dirty="0" smtClean="0"/>
              <a:t> </a:t>
            </a:r>
            <a:r>
              <a:rPr lang="de-DE" dirty="0" err="1" smtClean="0"/>
              <a:t>Outliers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763688" y="1836032"/>
            <a:ext cx="5328592" cy="3769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82593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pPr algn="ctr"/>
            <a:r>
              <a:rPr lang="de-DE" dirty="0" err="1" smtClean="0"/>
              <a:t>Have</a:t>
            </a:r>
            <a:r>
              <a:rPr lang="de-DE" dirty="0" smtClean="0"/>
              <a:t> a </a:t>
            </a:r>
            <a:r>
              <a:rPr lang="de-DE" dirty="0" err="1" smtClean="0"/>
              <a:t>look</a:t>
            </a:r>
            <a:r>
              <a:rPr lang="de-DE" dirty="0" smtClean="0"/>
              <a:t> at </a:t>
            </a:r>
            <a:r>
              <a:rPr lang="de-DE" dirty="0" err="1" smtClean="0"/>
              <a:t>Boxplots</a:t>
            </a:r>
            <a:r>
              <a:rPr lang="de-DE" dirty="0" smtClean="0"/>
              <a:t> </a:t>
            </a:r>
            <a:r>
              <a:rPr lang="de-DE" dirty="0" err="1" smtClean="0"/>
              <a:t>additionally</a:t>
            </a:r>
            <a:endParaRPr lang="de-DE" dirty="0" smtClean="0"/>
          </a:p>
          <a:p>
            <a:endParaRPr lang="de-DE" dirty="0">
              <a:sym typeface="Wingdings"/>
            </a:endParaRPr>
          </a:p>
          <a:p>
            <a:endParaRPr lang="de-DE" dirty="0">
              <a:sym typeface="Wingdings"/>
            </a:endParaRPr>
          </a:p>
          <a:p>
            <a:endParaRPr lang="de-DE" dirty="0" smtClean="0">
              <a:sym typeface="Wingdings"/>
            </a:endParaRPr>
          </a:p>
          <a:p>
            <a:endParaRPr lang="de-DE" dirty="0">
              <a:sym typeface="Wingdings"/>
            </a:endParaRPr>
          </a:p>
          <a:p>
            <a:endParaRPr lang="de-DE" dirty="0" smtClean="0">
              <a:sym typeface="Wingdings"/>
            </a:endParaRPr>
          </a:p>
          <a:p>
            <a:endParaRPr lang="de-DE" dirty="0">
              <a:sym typeface="Wingdings"/>
            </a:endParaRPr>
          </a:p>
          <a:p>
            <a:endParaRPr lang="de-DE" dirty="0" smtClean="0">
              <a:sym typeface="Wingdings"/>
            </a:endParaRPr>
          </a:p>
          <a:p>
            <a:endParaRPr lang="de-DE" dirty="0" smtClean="0">
              <a:sym typeface="Wingdings"/>
            </a:endParaRPr>
          </a:p>
          <a:p>
            <a:endParaRPr lang="de-DE" dirty="0" smtClean="0">
              <a:sym typeface="Wingdings"/>
            </a:endParaRPr>
          </a:p>
          <a:p>
            <a:endParaRPr lang="de-DE" dirty="0" smtClean="0">
              <a:sym typeface="Wingdings"/>
            </a:endParaRPr>
          </a:p>
          <a:p>
            <a:pPr algn="ctr"/>
            <a:r>
              <a:rPr lang="de-DE" dirty="0" err="1">
                <a:sym typeface="Wingdings"/>
              </a:rPr>
              <a:t>F</a:t>
            </a:r>
            <a:r>
              <a:rPr lang="de-DE" dirty="0" err="1" smtClean="0">
                <a:sym typeface="Wingdings"/>
              </a:rPr>
              <a:t>eat</a:t>
            </a:r>
            <a:r>
              <a:rPr lang="de-DE" dirty="0" smtClean="0">
                <a:sym typeface="Wingdings"/>
              </a:rPr>
              <a:t> </a:t>
            </a:r>
            <a:r>
              <a:rPr lang="de-DE" dirty="0">
                <a:sym typeface="Wingdings"/>
              </a:rPr>
              <a:t>12 not </a:t>
            </a:r>
            <a:r>
              <a:rPr lang="de-DE" dirty="0" err="1" smtClean="0">
                <a:sym typeface="Wingdings"/>
              </a:rPr>
              <a:t>normally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>
                <a:sym typeface="Wingdings"/>
              </a:rPr>
              <a:t>distributed</a:t>
            </a:r>
            <a:r>
              <a:rPr lang="de-DE" dirty="0">
                <a:sym typeface="Wingdings"/>
              </a:rPr>
              <a:t>  </a:t>
            </a:r>
            <a:r>
              <a:rPr lang="de-DE" dirty="0" err="1">
                <a:sym typeface="Wingdings"/>
              </a:rPr>
              <a:t>ignore</a:t>
            </a:r>
            <a:endParaRPr lang="de-DE" dirty="0">
              <a:sym typeface="Wingdings"/>
            </a:endParaRPr>
          </a:p>
          <a:p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Outlier</a:t>
            </a:r>
            <a:r>
              <a:rPr lang="de-DE" dirty="0" smtClean="0"/>
              <a:t> </a:t>
            </a:r>
            <a:r>
              <a:rPr lang="de-DE" dirty="0" err="1" smtClean="0"/>
              <a:t>Detection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Univariate</a:t>
            </a:r>
            <a:r>
              <a:rPr lang="de-DE" dirty="0" smtClean="0"/>
              <a:t> </a:t>
            </a:r>
            <a:r>
              <a:rPr lang="de-DE" dirty="0" err="1" smtClean="0"/>
              <a:t>Outliers</a:t>
            </a:r>
            <a:endParaRPr lang="de-DE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966883" y="1876927"/>
            <a:ext cx="5175658" cy="3661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93991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 smtClean="0"/>
              <a:t>Large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dimensions</a:t>
            </a:r>
            <a:r>
              <a:rPr lang="de-DE" dirty="0"/>
              <a:t> </a:t>
            </a:r>
            <a:endParaRPr lang="de-DE" dirty="0" smtClean="0"/>
          </a:p>
          <a:p>
            <a:r>
              <a:rPr lang="de-DE" sz="1800" dirty="0" smtClean="0">
                <a:sym typeface="Wingdings"/>
              </a:rPr>
              <a:t> </a:t>
            </a:r>
            <a:r>
              <a:rPr lang="de-DE" sz="1800" dirty="0" err="1" smtClean="0">
                <a:sym typeface="Wingdings"/>
              </a:rPr>
              <a:t>identify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outliers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within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feature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groups</a:t>
            </a:r>
            <a:r>
              <a:rPr lang="de-DE" sz="1800" dirty="0" smtClean="0">
                <a:sym typeface="Wingdings"/>
              </a:rPr>
              <a:t> + </a:t>
            </a:r>
            <a:r>
              <a:rPr lang="de-DE" sz="1800" dirty="0" err="1" smtClean="0">
                <a:sym typeface="Wingdings"/>
              </a:rPr>
              <a:t>between</a:t>
            </a:r>
            <a:r>
              <a:rPr lang="de-DE" sz="1800" dirty="0" smtClean="0">
                <a:sym typeface="Wingdings"/>
              </a:rPr>
              <a:t> PCs </a:t>
            </a:r>
            <a:r>
              <a:rPr lang="de-DE" sz="1800" dirty="0" err="1" smtClean="0">
                <a:sym typeface="Wingdings"/>
              </a:rPr>
              <a:t>of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feature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groups</a:t>
            </a:r>
            <a:endParaRPr lang="de-DE" sz="1800" dirty="0" smtClean="0">
              <a:sym typeface="Wingdings"/>
            </a:endParaRPr>
          </a:p>
          <a:p>
            <a:endParaRPr lang="de-DE" dirty="0">
              <a:sym typeface="Wingdings"/>
            </a:endParaRPr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Outlier</a:t>
            </a:r>
            <a:r>
              <a:rPr lang="de-DE" dirty="0" smtClean="0"/>
              <a:t> </a:t>
            </a:r>
            <a:r>
              <a:rPr lang="de-DE" dirty="0" err="1" smtClean="0"/>
              <a:t>Detection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Bivariate</a:t>
            </a:r>
            <a:r>
              <a:rPr lang="de-DE" dirty="0" smtClean="0"/>
              <a:t> </a:t>
            </a:r>
            <a:r>
              <a:rPr lang="de-DE" dirty="0" err="1" smtClean="0"/>
              <a:t>Outliers</a:t>
            </a:r>
            <a:endParaRPr lang="de-DE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168" y="2564904"/>
            <a:ext cx="4071176" cy="2880320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995936" y="2513819"/>
            <a:ext cx="5148064" cy="3642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55351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xmlns="" Requires="a14">
          <p:sp>
            <p:nvSpPr>
              <p:cNvPr id="2" name="Inhaltsplatzhalter 1"/>
              <p:cNvSpPr>
                <a:spLocks noGrp="1"/>
              </p:cNvSpPr>
              <p:nvPr>
                <p:ph sz="quarter" idx="13"/>
              </p:nvPr>
            </p:nvSpPr>
            <p:spPr/>
            <p:txBody>
              <a:bodyPr>
                <a:normAutofit/>
              </a:bodyPr>
              <a:lstStyle/>
              <a:p>
                <a:pPr algn="ctr"/>
                <a:r>
                  <a:rPr lang="de-DE" sz="2000" dirty="0" err="1" smtClean="0"/>
                  <a:t>Using</a:t>
                </a:r>
                <a:r>
                  <a:rPr lang="de-DE" sz="2000" dirty="0" smtClean="0"/>
                  <a:t/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20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de-DE" sz="20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𝜒</m:t>
                        </m:r>
                      </m:e>
                      <m:sup>
                        <m:r>
                          <a:rPr lang="de-DE" sz="20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de-DE" sz="2000" b="0" dirty="0" smtClean="0"/>
                  <a:t>-Plot </a:t>
                </a:r>
                <a:r>
                  <a:rPr lang="de-DE" sz="2000" b="0" dirty="0" err="1" smtClean="0"/>
                  <a:t>to</a:t>
                </a:r>
                <a:r>
                  <a:rPr lang="de-DE" sz="2000" b="0" dirty="0" smtClean="0"/>
                  <a:t/>
                </a:r>
                <a:r>
                  <a:rPr lang="de-DE" sz="2000" b="0" dirty="0" err="1" smtClean="0"/>
                  <a:t>determine</a:t>
                </a:r>
                <a:r>
                  <a:rPr lang="de-DE" sz="2000" b="0" dirty="0" smtClean="0"/>
                  <a:t> multivariate </a:t>
                </a:r>
                <a:r>
                  <a:rPr lang="de-DE" sz="2000" b="0" dirty="0" err="1" smtClean="0"/>
                  <a:t>outliers</a:t>
                </a:r>
                <a:endParaRPr lang="de-DE" sz="2000" b="0" dirty="0" smtClean="0"/>
              </a:p>
              <a:p>
                <a:pPr algn="ctr"/>
                <a:r>
                  <a:rPr lang="de-DE" sz="2000" dirty="0" smtClean="0"/>
                  <a:t>(</a:t>
                </a:r>
                <a:r>
                  <a:rPr lang="de-DE" sz="2000" dirty="0" err="1" smtClean="0"/>
                  <a:t>whole</a:t>
                </a:r>
                <a:r>
                  <a:rPr lang="de-DE" sz="2000" dirty="0" smtClean="0"/>
                  <a:t/>
                </a:r>
                <a:r>
                  <a:rPr lang="de-DE" sz="2000" dirty="0" err="1" smtClean="0"/>
                  <a:t>dataset</a:t>
                </a:r>
                <a:r>
                  <a:rPr lang="de-DE" sz="2000" dirty="0" smtClean="0"/>
                  <a:t>&amp; per </a:t>
                </a:r>
                <a:r>
                  <a:rPr lang="de-DE" sz="2000" dirty="0" err="1" smtClean="0"/>
                  <a:t>features</a:t>
                </a:r>
                <a:r>
                  <a:rPr lang="de-DE" sz="2000" dirty="0" smtClean="0"/>
                  <a:t/>
                </a:r>
                <a:r>
                  <a:rPr lang="de-DE" sz="2000" dirty="0" err="1" smtClean="0"/>
                  <a:t>group</a:t>
                </a:r>
                <a:r>
                  <a:rPr lang="de-DE" sz="2000" dirty="0" smtClean="0"/>
                  <a:t>)</a:t>
                </a:r>
                <a:r>
                  <a:rPr lang="de-DE" sz="2000" b="0" dirty="0" smtClean="0"/>
                  <a:t/>
                </a:r>
              </a:p>
            </p:txBody>
          </p:sp>
        </mc:Choice>
        <mc:Fallback>
          <p:sp>
            <p:nvSpPr>
              <p:cNvPr id="2" name="Inhaltsplatzhalt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blipFill rotWithShape="0">
                <a:blip r:embed="rId2"/>
                <a:stretch>
                  <a:fillRect t="-98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Outlier</a:t>
            </a:r>
            <a:r>
              <a:rPr lang="de-DE" dirty="0" smtClean="0"/>
              <a:t> </a:t>
            </a:r>
            <a:r>
              <a:rPr lang="de-DE" dirty="0" err="1" smtClean="0"/>
              <a:t>Detection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smtClean="0"/>
              <a:t>Multivariate </a:t>
            </a:r>
            <a:r>
              <a:rPr lang="de-DE" dirty="0" err="1" smtClean="0"/>
              <a:t>Outliers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50912" y="2276872"/>
            <a:ext cx="4457376" cy="3153554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9240" y="2291720"/>
            <a:ext cx="4457376" cy="3153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21929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endParaRPr lang="de-DE" sz="2000" dirty="0" smtClean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Outlier</a:t>
            </a:r>
            <a:r>
              <a:rPr lang="de-DE" dirty="0" smtClean="0"/>
              <a:t> </a:t>
            </a:r>
            <a:r>
              <a:rPr lang="de-DE" dirty="0" err="1" smtClean="0"/>
              <a:t>Detection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smtClean="0"/>
              <a:t>Multivariate </a:t>
            </a:r>
            <a:r>
              <a:rPr lang="de-DE" dirty="0" err="1" smtClean="0"/>
              <a:t>Outliers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517967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de-DE" dirty="0" smtClean="0"/>
          </a:p>
          <a:p>
            <a:r>
              <a:rPr lang="de-DE" dirty="0" err="1" smtClean="0"/>
              <a:t>Univariate</a:t>
            </a:r>
            <a:r>
              <a:rPr lang="de-DE" dirty="0" smtClean="0"/>
              <a:t>:		65</a:t>
            </a:r>
          </a:p>
          <a:p>
            <a:r>
              <a:rPr lang="de-DE" b="0" dirty="0" err="1" smtClean="0"/>
              <a:t>Bivariate</a:t>
            </a:r>
            <a:r>
              <a:rPr lang="de-DE" b="0" dirty="0" smtClean="0"/>
              <a:t>:		</a:t>
            </a:r>
          </a:p>
          <a:p>
            <a:r>
              <a:rPr lang="de-DE" smtClean="0"/>
              <a:t>Multivariate:	125</a:t>
            </a:r>
            <a:endParaRPr lang="de-DE" dirty="0" smtClean="0"/>
          </a:p>
          <a:p>
            <a:r>
              <a:rPr lang="de-DE" b="0" dirty="0" smtClean="0"/>
              <a:t>Total: 		190</a:t>
            </a:r>
          </a:p>
          <a:p>
            <a:endParaRPr lang="de-DE" dirty="0"/>
          </a:p>
          <a:p>
            <a:r>
              <a:rPr lang="de-DE" b="0" dirty="0" smtClean="0">
                <a:sym typeface="Wingdings"/>
              </a:rPr>
              <a:t> 2810 </a:t>
            </a:r>
            <a:r>
              <a:rPr lang="de-DE" b="0" dirty="0" err="1" smtClean="0">
                <a:sym typeface="Wingdings"/>
              </a:rPr>
              <a:t>observations</a:t>
            </a:r>
            <a:r>
              <a:rPr lang="de-DE" b="0" dirty="0" smtClean="0">
                <a:sym typeface="Wingdings"/>
              </a:rPr>
              <a:t> </a:t>
            </a:r>
            <a:r>
              <a:rPr lang="de-DE" b="0" dirty="0" err="1" smtClean="0">
                <a:sym typeface="Wingdings"/>
              </a:rPr>
              <a:t>left</a:t>
            </a:r>
            <a:r>
              <a:rPr lang="de-DE" b="0" dirty="0" smtClean="0">
                <a:sym typeface="Wingdings"/>
              </a:rPr>
              <a:t> </a:t>
            </a:r>
            <a:r>
              <a:rPr lang="de-DE" b="0" dirty="0" err="1" smtClean="0">
                <a:sym typeface="Wingdings"/>
              </a:rPr>
              <a:t>for</a:t>
            </a:r>
            <a:r>
              <a:rPr lang="de-DE" b="0" dirty="0" smtClean="0">
                <a:sym typeface="Wingdings"/>
              </a:rPr>
              <a:t> </a:t>
            </a:r>
            <a:r>
              <a:rPr lang="de-DE" b="0" dirty="0" err="1" smtClean="0">
                <a:sym typeface="Wingdings"/>
              </a:rPr>
              <a:t>further</a:t>
            </a:r>
            <a:r>
              <a:rPr lang="de-DE" b="0" dirty="0" smtClean="0">
                <a:sym typeface="Wingdings"/>
              </a:rPr>
              <a:t> </a:t>
            </a:r>
            <a:r>
              <a:rPr lang="de-DE" b="0" dirty="0" err="1" smtClean="0">
                <a:sym typeface="Wingdings"/>
              </a:rPr>
              <a:t>steps</a:t>
            </a:r>
            <a:endParaRPr lang="de-DE" b="0" dirty="0" smtClean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Outlier</a:t>
            </a:r>
            <a:r>
              <a:rPr lang="de-DE" dirty="0" smtClean="0"/>
              <a:t> </a:t>
            </a:r>
            <a:r>
              <a:rPr lang="de-DE" dirty="0" err="1" smtClean="0"/>
              <a:t>Detection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1895988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5" descr="Nl8KjBO_-_Imgur.png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6803" b="26803"/>
          <a:stretch>
            <a:fillRect/>
          </a:stretch>
        </p:blipFill>
        <p:spPr/>
      </p:pic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smtClean="0"/>
              <a:t>Multi-Dimensional </a:t>
            </a:r>
            <a:r>
              <a:rPr lang="de-DE" dirty="0" err="1" smtClean="0"/>
              <a:t>Scaling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785786" y="5862464"/>
            <a:ext cx="803468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900" dirty="0" smtClean="0">
                <a:solidFill>
                  <a:schemeClr val="bg1">
                    <a:lumMod val="50000"/>
                  </a:schemeClr>
                </a:solidFill>
              </a:rPr>
              <a:t>Image: </a:t>
            </a:r>
            <a:r>
              <a:rPr lang="de-DE" sz="900" dirty="0" smtClean="0">
                <a:solidFill>
                  <a:schemeClr val="bg1">
                    <a:lumMod val="50000"/>
                  </a:schemeClr>
                </a:solidFill>
              </a:rPr>
              <a:t>http://vignette1.wikia.nocookie.net/interstellarfilm/images/3/36/Nl8KjBO_-_Imgur.png/revision/latest?cb=20141115140115</a:t>
            </a:r>
            <a:endParaRPr lang="de-DE" sz="9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smtClean="0"/>
              <a:t>Introduction</a:t>
            </a:r>
          </a:p>
          <a:p>
            <a:pPr lvl="1"/>
            <a:r>
              <a:rPr lang="en-US" dirty="0" smtClean="0">
                <a:latin typeface="+mj-lt"/>
              </a:rPr>
              <a:t>Exploratory Landscape Analysis, Cell </a:t>
            </a:r>
            <a:r>
              <a:rPr lang="en-US" dirty="0" smtClean="0">
                <a:latin typeface="+mj-lt"/>
              </a:rPr>
              <a:t>Mapping Techniques</a:t>
            </a:r>
            <a:endParaRPr lang="en-US" dirty="0" smtClean="0">
              <a:latin typeface="+mj-lt"/>
            </a:endParaRPr>
          </a:p>
          <a:p>
            <a:pPr lvl="1"/>
            <a:r>
              <a:rPr lang="en-US" dirty="0" err="1" smtClean="0">
                <a:latin typeface="+mj-lt"/>
              </a:rPr>
              <a:t>Flacco</a:t>
            </a:r>
            <a:r>
              <a:rPr lang="en-US" dirty="0" smtClean="0">
                <a:latin typeface="+mj-lt"/>
              </a:rPr>
              <a:t> Dataset</a:t>
            </a:r>
            <a:endParaRPr smtClean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smtClean="0"/>
              <a:t>Data </a:t>
            </a:r>
            <a:r>
              <a:rPr smtClean="0"/>
              <a:t>Preprocessing</a:t>
            </a:r>
            <a:endParaRPr/>
          </a:p>
          <a:p>
            <a:pPr lvl="1"/>
            <a:r>
              <a:rPr lang="en-US" dirty="0" smtClean="0"/>
              <a:t>Visualization</a:t>
            </a:r>
          </a:p>
          <a:p>
            <a:pPr lvl="1"/>
            <a:r>
              <a:rPr lang="en-US" dirty="0" smtClean="0"/>
              <a:t>Normality (Tests, Transformation)</a:t>
            </a:r>
          </a:p>
          <a:p>
            <a:pPr lvl="1"/>
            <a:r>
              <a:rPr lang="en-US" dirty="0" smtClean="0"/>
              <a:t>Outlier </a:t>
            </a:r>
            <a:r>
              <a:rPr lang="en-US" dirty="0" smtClean="0"/>
              <a:t>Detection</a:t>
            </a:r>
            <a:endParaRPr smtClean="0"/>
          </a:p>
          <a:p>
            <a:pPr>
              <a:lnSpc>
                <a:spcPct val="150000"/>
              </a:lnSpc>
            </a:pPr>
            <a:r>
              <a:rPr smtClean="0"/>
              <a:t>Unsupervised </a:t>
            </a:r>
            <a:r>
              <a:rPr smtClean="0"/>
              <a:t>Learning</a:t>
            </a:r>
          </a:p>
          <a:p>
            <a:pPr lvl="1"/>
            <a:r>
              <a:rPr lang="en-US" dirty="0" smtClean="0"/>
              <a:t>Principal Component Analysis</a:t>
            </a:r>
          </a:p>
          <a:p>
            <a:pPr lvl="1"/>
            <a:r>
              <a:rPr lang="en-US" dirty="0" smtClean="0"/>
              <a:t>Multi-Dimensional Scaling</a:t>
            </a:r>
          </a:p>
          <a:p>
            <a:pPr lvl="1"/>
            <a:r>
              <a:rPr lang="en-US" dirty="0" smtClean="0"/>
              <a:t>Clustering</a:t>
            </a:r>
            <a:endParaRPr lang="en-US" dirty="0" smtClean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217139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smtClean="0"/>
              <a:t>Multi-Dimensional </a:t>
            </a:r>
            <a:r>
              <a:rPr lang="de-DE" dirty="0" err="1" smtClean="0"/>
              <a:t>Scaling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Comparison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PCA</a:t>
            </a:r>
            <a:endParaRPr lang="de-DE" dirty="0"/>
          </a:p>
        </p:txBody>
      </p:sp>
      <p:pic>
        <p:nvPicPr>
          <p:cNvPr id="9" name="Inhaltsplatzhalter 8" descr="Rplot04.png"/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1428728" y="2373277"/>
            <a:ext cx="5556444" cy="3475304"/>
          </a:xfr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536210" y="5576415"/>
            <a:ext cx="1210801" cy="2814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Inhaltsplatzhalter 1"/>
          <p:cNvSpPr txBox="1">
            <a:spLocks/>
          </p:cNvSpPr>
          <p:nvPr/>
        </p:nvSpPr>
        <p:spPr>
          <a:xfrm>
            <a:off x="285720" y="1500174"/>
            <a:ext cx="7929618" cy="785817"/>
          </a:xfrm>
          <a:prstGeom prst="rect">
            <a:avLst/>
          </a:prstGeom>
        </p:spPr>
        <p:txBody>
          <a:bodyPr>
            <a:norm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MDS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based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on all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features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leads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to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same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configuration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as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PCA (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besides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rotation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) -&gt;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scale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data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in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advance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Trebuchet MS" pitchFamily="34" charset="0"/>
              <a:ea typeface="+mn-ea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7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de-DE" sz="2000" dirty="0" err="1" smtClean="0"/>
              <a:t>Reducing</a:t>
            </a:r>
            <a:r>
              <a:rPr lang="de-DE" sz="2000" dirty="0" smtClean="0"/>
              <a:t> </a:t>
            </a:r>
            <a:r>
              <a:rPr lang="de-DE" sz="2000" dirty="0" err="1" smtClean="0"/>
              <a:t>data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lower</a:t>
            </a:r>
            <a:r>
              <a:rPr lang="de-DE" sz="2000" dirty="0" smtClean="0"/>
              <a:t> </a:t>
            </a:r>
            <a:r>
              <a:rPr lang="de-DE" sz="2000" dirty="0" err="1" smtClean="0"/>
              <a:t>dimensionality</a:t>
            </a:r>
            <a:r>
              <a:rPr lang="de-DE" sz="2000" dirty="0" smtClean="0"/>
              <a:t> </a:t>
            </a:r>
            <a:r>
              <a:rPr lang="de-DE" sz="2000" dirty="0" err="1" smtClean="0"/>
              <a:t>by</a:t>
            </a:r>
            <a:r>
              <a:rPr lang="de-DE" sz="2000" dirty="0" smtClean="0"/>
              <a:t> </a:t>
            </a:r>
            <a:r>
              <a:rPr lang="de-DE" sz="2000" dirty="0" err="1" smtClean="0"/>
              <a:t>using</a:t>
            </a:r>
            <a:r>
              <a:rPr lang="de-DE" sz="2000" dirty="0" smtClean="0"/>
              <a:t> </a:t>
            </a:r>
            <a:r>
              <a:rPr lang="de-DE" sz="2000" dirty="0" err="1" smtClean="0"/>
              <a:t>Cell</a:t>
            </a:r>
            <a:r>
              <a:rPr lang="de-DE" sz="2000" dirty="0" smtClean="0"/>
              <a:t> Mapping-</a:t>
            </a:r>
            <a:r>
              <a:rPr lang="de-DE" sz="2000" dirty="0" err="1" smtClean="0"/>
              <a:t>features</a:t>
            </a:r>
            <a:endParaRPr lang="de-DE" sz="2000" dirty="0" smtClean="0"/>
          </a:p>
          <a:p>
            <a:pPr lvl="1"/>
            <a:r>
              <a:rPr lang="de-DE" sz="1800" i="1" dirty="0" err="1" smtClean="0"/>
              <a:t>cm_angle</a:t>
            </a:r>
            <a:r>
              <a:rPr lang="de-DE" sz="1800" i="1" dirty="0" smtClean="0"/>
              <a:t>, </a:t>
            </a:r>
            <a:r>
              <a:rPr lang="de-DE" sz="1800" i="1" dirty="0" err="1" smtClean="0"/>
              <a:t>cm_conv</a:t>
            </a:r>
            <a:r>
              <a:rPr lang="de-DE" sz="1800" i="1" dirty="0" smtClean="0"/>
              <a:t>, </a:t>
            </a:r>
            <a:r>
              <a:rPr lang="de-DE" sz="1800" i="1" dirty="0" err="1" smtClean="0"/>
              <a:t>cm_grad</a:t>
            </a:r>
            <a:endParaRPr lang="de-DE" sz="1800" i="1" dirty="0" smtClean="0"/>
          </a:p>
          <a:p>
            <a:endParaRPr lang="de-DE" sz="2000" dirty="0"/>
          </a:p>
          <a:p>
            <a:endParaRPr lang="de-DE" sz="2000" dirty="0" smtClean="0"/>
          </a:p>
          <a:p>
            <a:endParaRPr lang="de-DE" sz="2000" dirty="0"/>
          </a:p>
          <a:p>
            <a:endParaRPr lang="de-DE" sz="2000" dirty="0" smtClean="0"/>
          </a:p>
          <a:p>
            <a:endParaRPr lang="de-DE" sz="2000" dirty="0"/>
          </a:p>
          <a:p>
            <a:endParaRPr lang="de-DE" sz="2000" dirty="0" smtClean="0"/>
          </a:p>
          <a:p>
            <a:endParaRPr lang="de-DE" sz="2000" dirty="0"/>
          </a:p>
          <a:p>
            <a:r>
              <a:rPr lang="de-DE" sz="2000" dirty="0" smtClean="0"/>
              <a:t>4 </a:t>
            </a:r>
            <a:r>
              <a:rPr lang="de-DE" sz="2000" dirty="0" err="1" smtClean="0"/>
              <a:t>dimensions</a:t>
            </a:r>
            <a:r>
              <a:rPr lang="de-DE" sz="2000" dirty="0" smtClean="0"/>
              <a:t> </a:t>
            </a:r>
            <a:r>
              <a:rPr lang="de-DE" sz="2000" dirty="0" err="1" smtClean="0"/>
              <a:t>for</a:t>
            </a:r>
            <a:r>
              <a:rPr lang="de-DE" sz="2000" dirty="0" smtClean="0"/>
              <a:t> </a:t>
            </a:r>
            <a:r>
              <a:rPr lang="de-DE" sz="2000" dirty="0" err="1" smtClean="0"/>
              <a:t>explaining</a:t>
            </a:r>
            <a:r>
              <a:rPr lang="de-DE" sz="2000" dirty="0" smtClean="0"/>
              <a:t> 80%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variance</a:t>
            </a:r>
            <a:endParaRPr lang="de-DE" sz="2000" dirty="0" smtClean="0"/>
          </a:p>
          <a:p>
            <a:r>
              <a:rPr lang="de-DE" sz="2000" dirty="0" err="1" smtClean="0"/>
              <a:t>Screeplot</a:t>
            </a:r>
            <a:r>
              <a:rPr lang="de-DE" sz="2000" dirty="0" smtClean="0"/>
              <a:t> </a:t>
            </a:r>
            <a:r>
              <a:rPr lang="de-DE" sz="2000" dirty="0" err="1" smtClean="0"/>
              <a:t>shows</a:t>
            </a:r>
            <a:r>
              <a:rPr lang="de-DE" sz="2000" dirty="0" smtClean="0"/>
              <a:t> </a:t>
            </a:r>
            <a:r>
              <a:rPr lang="de-DE" sz="2000" dirty="0" err="1" smtClean="0"/>
              <a:t>up</a:t>
            </a:r>
            <a:r>
              <a:rPr lang="de-DE" sz="2000" dirty="0" smtClean="0"/>
              <a:t> </a:t>
            </a:r>
            <a:r>
              <a:rPr lang="de-DE" sz="2000" dirty="0" err="1" smtClean="0"/>
              <a:t>elbow</a:t>
            </a:r>
            <a:r>
              <a:rPr lang="de-DE" sz="2000" dirty="0" smtClean="0"/>
              <a:t> </a:t>
            </a:r>
            <a:r>
              <a:rPr lang="de-DE" sz="2000" dirty="0" err="1" smtClean="0"/>
              <a:t>at</a:t>
            </a:r>
            <a:r>
              <a:rPr lang="de-DE" sz="2000" dirty="0" smtClean="0"/>
              <a:t> 6th </a:t>
            </a:r>
            <a:r>
              <a:rPr lang="de-DE" sz="2000" dirty="0" err="1" smtClean="0"/>
              <a:t>dimension</a:t>
            </a:r>
            <a:endParaRPr lang="de-DE" sz="2000" dirty="0" smtClean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smtClean="0"/>
              <a:t>Multi-Dimensional </a:t>
            </a:r>
            <a:r>
              <a:rPr lang="de-DE" dirty="0" err="1" smtClean="0"/>
              <a:t>Scaling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Visualizing</a:t>
            </a:r>
            <a:r>
              <a:rPr lang="de-DE" dirty="0" smtClean="0"/>
              <a:t> CM-Features</a:t>
            </a:r>
            <a:endParaRPr lang="de-DE" dirty="0"/>
          </a:p>
        </p:txBody>
      </p:sp>
      <p:pic>
        <p:nvPicPr>
          <p:cNvPr id="10" name="Grafik 9" descr="Rplot0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496" y="2214553"/>
            <a:ext cx="4357718" cy="2727931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1472" y="3247524"/>
            <a:ext cx="3291720" cy="661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smtClean="0"/>
              <a:t>Multi-Dimensional </a:t>
            </a:r>
            <a:r>
              <a:rPr lang="de-DE" dirty="0" err="1" smtClean="0"/>
              <a:t>Scaling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Visualization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MDS on CM-Features</a:t>
            </a:r>
            <a:endParaRPr lang="de-DE" dirty="0"/>
          </a:p>
        </p:txBody>
      </p:sp>
      <p:sp>
        <p:nvSpPr>
          <p:cNvPr id="11" name="Inhaltsplatzhalter 1"/>
          <p:cNvSpPr txBox="1">
            <a:spLocks/>
          </p:cNvSpPr>
          <p:nvPr/>
        </p:nvSpPr>
        <p:spPr>
          <a:xfrm>
            <a:off x="285720" y="1500174"/>
            <a:ext cx="7929618" cy="785817"/>
          </a:xfrm>
          <a:prstGeom prst="rect">
            <a:avLst/>
          </a:prstGeom>
        </p:spPr>
        <p:txBody>
          <a:bodyPr>
            <a:norm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Strong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influence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of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blocks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information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and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landscape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topology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can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be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seen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in CM-Features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Trebuchet MS" pitchFamily="34" charset="0"/>
              <a:ea typeface="+mn-ea"/>
              <a:cs typeface="Arial" pitchFamily="34" charset="0"/>
            </a:endParaRPr>
          </a:p>
        </p:txBody>
      </p:sp>
      <p:pic>
        <p:nvPicPr>
          <p:cNvPr id="8" name="Grafik 7" descr="Rplot0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06" y="2428868"/>
            <a:ext cx="4522613" cy="3600000"/>
          </a:xfrm>
          <a:prstGeom prst="rect">
            <a:avLst/>
          </a:prstGeom>
        </p:spPr>
      </p:pic>
      <p:pic>
        <p:nvPicPr>
          <p:cNvPr id="9" name="Grafik 8" descr="Rplot1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7469" y="2428868"/>
            <a:ext cx="4566531" cy="360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7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de-DE" sz="2000" dirty="0" err="1" smtClean="0"/>
              <a:t>Reducing</a:t>
            </a:r>
            <a:r>
              <a:rPr lang="de-DE" sz="2000" dirty="0" smtClean="0"/>
              <a:t> </a:t>
            </a:r>
            <a:r>
              <a:rPr lang="de-DE" sz="2000" dirty="0" err="1" smtClean="0"/>
              <a:t>data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lower</a:t>
            </a:r>
            <a:r>
              <a:rPr lang="de-DE" sz="2000" dirty="0" smtClean="0"/>
              <a:t> </a:t>
            </a:r>
            <a:r>
              <a:rPr lang="de-DE" sz="2000" dirty="0" err="1" smtClean="0"/>
              <a:t>dimensionality</a:t>
            </a:r>
            <a:r>
              <a:rPr lang="de-DE" sz="2000" dirty="0" smtClean="0"/>
              <a:t> </a:t>
            </a:r>
            <a:r>
              <a:rPr lang="de-DE" sz="2000" dirty="0" err="1" smtClean="0"/>
              <a:t>by</a:t>
            </a:r>
            <a:r>
              <a:rPr lang="de-DE" sz="2000" dirty="0" smtClean="0"/>
              <a:t> </a:t>
            </a:r>
            <a:r>
              <a:rPr lang="de-DE" sz="2000" dirty="0" err="1" smtClean="0"/>
              <a:t>using</a:t>
            </a:r>
            <a:r>
              <a:rPr lang="de-DE" sz="2000" dirty="0" smtClean="0"/>
              <a:t> ELA-</a:t>
            </a:r>
            <a:r>
              <a:rPr lang="de-DE" sz="2000" dirty="0" err="1" smtClean="0"/>
              <a:t>featuregroups</a:t>
            </a:r>
            <a:endParaRPr lang="de-DE" sz="2000" dirty="0" smtClean="0"/>
          </a:p>
          <a:p>
            <a:pPr lvl="1"/>
            <a:r>
              <a:rPr lang="de-DE" sz="1800" i="1" dirty="0" err="1" smtClean="0"/>
              <a:t>ela_conv</a:t>
            </a:r>
            <a:r>
              <a:rPr lang="de-DE" sz="1800" i="1" dirty="0" smtClean="0"/>
              <a:t>, </a:t>
            </a:r>
            <a:r>
              <a:rPr lang="de-DE" sz="1800" i="1" dirty="0" err="1" smtClean="0"/>
              <a:t>ela_curv</a:t>
            </a:r>
            <a:r>
              <a:rPr lang="de-DE" sz="1800" i="1" dirty="0" smtClean="0"/>
              <a:t>, </a:t>
            </a:r>
            <a:r>
              <a:rPr lang="de-DE" sz="1800" i="1" dirty="0" err="1" smtClean="0"/>
              <a:t>ela_local</a:t>
            </a:r>
            <a:endParaRPr lang="de-DE" sz="1800" i="1" dirty="0" smtClean="0"/>
          </a:p>
          <a:p>
            <a:endParaRPr lang="de-DE" sz="2000" dirty="0"/>
          </a:p>
          <a:p>
            <a:endParaRPr lang="de-DE" sz="2000" dirty="0" smtClean="0"/>
          </a:p>
          <a:p>
            <a:endParaRPr lang="de-DE" sz="2000" dirty="0"/>
          </a:p>
          <a:p>
            <a:endParaRPr lang="de-DE" sz="2000" dirty="0" smtClean="0"/>
          </a:p>
          <a:p>
            <a:endParaRPr lang="de-DE" sz="2000" dirty="0"/>
          </a:p>
          <a:p>
            <a:endParaRPr lang="de-DE" sz="2000" dirty="0" smtClean="0"/>
          </a:p>
          <a:p>
            <a:endParaRPr lang="de-DE" sz="2000" dirty="0"/>
          </a:p>
          <a:p>
            <a:r>
              <a:rPr lang="de-DE" sz="2000" dirty="0"/>
              <a:t>9</a:t>
            </a:r>
            <a:r>
              <a:rPr lang="de-DE" sz="2000" dirty="0" smtClean="0"/>
              <a:t> </a:t>
            </a:r>
            <a:r>
              <a:rPr lang="de-DE" sz="2000" dirty="0" err="1" smtClean="0"/>
              <a:t>dimensions</a:t>
            </a:r>
            <a:r>
              <a:rPr lang="de-DE" sz="2000" dirty="0" smtClean="0"/>
              <a:t> </a:t>
            </a:r>
            <a:r>
              <a:rPr lang="de-DE" sz="2000" dirty="0" err="1" smtClean="0"/>
              <a:t>for</a:t>
            </a:r>
            <a:r>
              <a:rPr lang="de-DE" sz="2000" dirty="0" smtClean="0"/>
              <a:t> </a:t>
            </a:r>
            <a:r>
              <a:rPr lang="de-DE" sz="2000" dirty="0" err="1" smtClean="0"/>
              <a:t>explaining</a:t>
            </a:r>
            <a:r>
              <a:rPr lang="de-DE" sz="2000" dirty="0" smtClean="0"/>
              <a:t> 80% </a:t>
            </a:r>
            <a:r>
              <a:rPr lang="de-DE" sz="2000" dirty="0" err="1" smtClean="0"/>
              <a:t>of</a:t>
            </a:r>
            <a:r>
              <a:rPr lang="de-DE" sz="2000" dirty="0" smtClean="0"/>
              <a:t> </a:t>
            </a:r>
            <a:r>
              <a:rPr lang="de-DE" sz="2000" dirty="0" err="1" smtClean="0"/>
              <a:t>variance</a:t>
            </a:r>
            <a:endParaRPr lang="de-DE" sz="2000" dirty="0" smtClean="0"/>
          </a:p>
          <a:p>
            <a:r>
              <a:rPr lang="de-DE" sz="2000" dirty="0" err="1" smtClean="0"/>
              <a:t>Screeplot</a:t>
            </a:r>
            <a:r>
              <a:rPr lang="de-DE" sz="2000" dirty="0" smtClean="0"/>
              <a:t> </a:t>
            </a:r>
            <a:r>
              <a:rPr lang="de-DE" sz="2000" dirty="0" err="1" smtClean="0"/>
              <a:t>shows</a:t>
            </a:r>
            <a:r>
              <a:rPr lang="de-DE" sz="2000" dirty="0" smtClean="0"/>
              <a:t> </a:t>
            </a:r>
            <a:r>
              <a:rPr lang="de-DE" sz="2000" dirty="0" err="1" smtClean="0"/>
              <a:t>up</a:t>
            </a:r>
            <a:r>
              <a:rPr lang="de-DE" sz="2000" dirty="0" smtClean="0"/>
              <a:t> </a:t>
            </a:r>
            <a:r>
              <a:rPr lang="de-DE" sz="2000" dirty="0" err="1" smtClean="0"/>
              <a:t>elbow</a:t>
            </a:r>
            <a:r>
              <a:rPr lang="de-DE" sz="2000" dirty="0" smtClean="0"/>
              <a:t> </a:t>
            </a:r>
            <a:r>
              <a:rPr lang="de-DE" sz="2000" dirty="0" err="1" smtClean="0"/>
              <a:t>at</a:t>
            </a:r>
            <a:r>
              <a:rPr lang="de-DE" sz="2000" dirty="0" smtClean="0"/>
              <a:t> 5th </a:t>
            </a:r>
            <a:r>
              <a:rPr lang="de-DE" sz="2000" dirty="0" err="1" smtClean="0"/>
              <a:t>dimension</a:t>
            </a:r>
            <a:endParaRPr lang="de-DE" sz="2000" dirty="0" smtClean="0"/>
          </a:p>
        </p:txBody>
      </p:sp>
      <p:pic>
        <p:nvPicPr>
          <p:cNvPr id="12" name="Grafik 11" descr="Rplot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1934" y="2214554"/>
            <a:ext cx="4217620" cy="2728800"/>
          </a:xfrm>
          <a:prstGeom prst="rect">
            <a:avLst/>
          </a:prstGeom>
        </p:spPr>
      </p:pic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smtClean="0"/>
              <a:t>Multi-Dimensional </a:t>
            </a:r>
            <a:r>
              <a:rPr lang="de-DE" dirty="0" err="1" smtClean="0"/>
              <a:t>Scaling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Visualizing</a:t>
            </a:r>
            <a:r>
              <a:rPr lang="de-DE" dirty="0" smtClean="0"/>
              <a:t> ELA-Features</a:t>
            </a:r>
            <a:endParaRPr lang="de-DE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0034" y="3287689"/>
            <a:ext cx="3214710" cy="5825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smtClean="0"/>
              <a:t>Multi-Dimensional </a:t>
            </a:r>
            <a:r>
              <a:rPr lang="de-DE" dirty="0" err="1" smtClean="0"/>
              <a:t>Scaling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Visualization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MDS on ELA-Features</a:t>
            </a:r>
            <a:endParaRPr lang="de-DE" dirty="0"/>
          </a:p>
        </p:txBody>
      </p:sp>
      <p:sp>
        <p:nvSpPr>
          <p:cNvPr id="11" name="Inhaltsplatzhalter 1"/>
          <p:cNvSpPr txBox="1">
            <a:spLocks/>
          </p:cNvSpPr>
          <p:nvPr/>
        </p:nvSpPr>
        <p:spPr>
          <a:xfrm>
            <a:off x="285720" y="1500174"/>
            <a:ext cx="7929618" cy="785817"/>
          </a:xfrm>
          <a:prstGeom prst="rect">
            <a:avLst/>
          </a:prstGeom>
        </p:spPr>
        <p:txBody>
          <a:bodyPr>
            <a:norm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de-DE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Strong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influence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of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landscape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topology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can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be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seen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in ELA-Features;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no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influence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of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blocks</a:t>
            </a:r>
            <a:r>
              <a:rPr kumimoji="0" lang="de-DE" sz="20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20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setting</a:t>
            </a:r>
            <a:endParaRPr kumimoji="0" lang="de-DE" sz="20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Trebuchet MS" pitchFamily="34" charset="0"/>
              <a:ea typeface="+mn-ea"/>
              <a:cs typeface="Arial" pitchFamily="34" charset="0"/>
            </a:endParaRPr>
          </a:p>
        </p:txBody>
      </p:sp>
      <p:pic>
        <p:nvPicPr>
          <p:cNvPr id="8" name="Grafik 7" descr="Rplot1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773" y="2617892"/>
            <a:ext cx="4302789" cy="3240000"/>
          </a:xfrm>
          <a:prstGeom prst="rect">
            <a:avLst/>
          </a:prstGeom>
        </p:spPr>
      </p:pic>
      <p:pic>
        <p:nvPicPr>
          <p:cNvPr id="10" name="Grafik 9" descr="Rplot15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5491" y="2617892"/>
            <a:ext cx="4302789" cy="3240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nhaltsplatzhalt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Thank you for your attention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Christian </a:t>
            </a:r>
            <a:r>
              <a:rPr lang="en-US" dirty="0" err="1" smtClean="0"/>
              <a:t>Siemen</a:t>
            </a:r>
            <a:r>
              <a:rPr lang="en-US" dirty="0" smtClean="0"/>
              <a:t> (394724)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955589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platzhalter 4" descr="open-landscape-wallpaper-1.jpg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9957" b="19957"/>
          <a:stretch>
            <a:fillRect/>
          </a:stretch>
        </p:blipFill>
        <p:spPr/>
      </p:pic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Exploratory</a:t>
            </a:r>
            <a:r>
              <a:rPr lang="de-DE" dirty="0" smtClean="0"/>
              <a:t> </a:t>
            </a:r>
            <a:r>
              <a:rPr lang="de-DE" dirty="0" err="1" smtClean="0"/>
              <a:t>Landscape</a:t>
            </a:r>
            <a:r>
              <a:rPr lang="de-DE" dirty="0" smtClean="0"/>
              <a:t> Analysis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2627784" y="5862464"/>
            <a:ext cx="619268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900" dirty="0" smtClean="0">
                <a:solidFill>
                  <a:schemeClr val="bg1">
                    <a:lumMod val="50000"/>
                  </a:schemeClr>
                </a:solidFill>
              </a:rPr>
              <a:t>Image: </a:t>
            </a:r>
            <a:r>
              <a:rPr lang="de-DE" sz="900" dirty="0" smtClean="0">
                <a:solidFill>
                  <a:schemeClr val="bg1">
                    <a:lumMod val="50000"/>
                  </a:schemeClr>
                </a:solidFill>
              </a:rPr>
              <a:t>http://eskipaper.com/images/open-landscape-wallpaper-1.jpg</a:t>
            </a:r>
            <a:endParaRPr lang="de-DE" sz="9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Exploraty</a:t>
            </a:r>
            <a:r>
              <a:rPr lang="de-DE" dirty="0" smtClean="0"/>
              <a:t> </a:t>
            </a:r>
            <a:r>
              <a:rPr lang="de-DE" dirty="0" err="1" smtClean="0"/>
              <a:t>Landscape</a:t>
            </a:r>
            <a:r>
              <a:rPr lang="de-DE" dirty="0" smtClean="0"/>
              <a:t> Analysis (ELA)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analysis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Black-box </a:t>
            </a:r>
            <a:r>
              <a:rPr lang="de-DE" dirty="0" err="1" smtClean="0"/>
              <a:t>Optimization</a:t>
            </a:r>
            <a:r>
              <a:rPr lang="de-DE" dirty="0" smtClean="0"/>
              <a:t> Problems</a:t>
            </a:r>
            <a:endParaRPr lang="de-DE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714611" y="2071678"/>
            <a:ext cx="1404742" cy="144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 cstate="print"/>
          <a:srcRect l="762"/>
          <a:stretch>
            <a:fillRect/>
          </a:stretch>
        </p:blipFill>
        <p:spPr bwMode="auto">
          <a:xfrm>
            <a:off x="1670653" y="3274884"/>
            <a:ext cx="1401149" cy="144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Inhaltsplatzhalter 1"/>
          <p:cNvSpPr txBox="1">
            <a:spLocks/>
          </p:cNvSpPr>
          <p:nvPr/>
        </p:nvSpPr>
        <p:spPr>
          <a:xfrm>
            <a:off x="285720" y="4786323"/>
            <a:ext cx="7929618" cy="71437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lang="en-US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“ELA 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aims at characterizing the problem landscape and deriving rules for determining how problem properties influence algorithm performance”</a:t>
            </a:r>
          </a:p>
          <a:p>
            <a:pPr marL="183600" marR="0" lvl="0" indent="-1836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Trebuchet MS" pitchFamily="34" charset="0"/>
              <a:ea typeface="+mn-ea"/>
              <a:cs typeface="Arial" pitchFamily="34" charset="0"/>
            </a:endParaRPr>
          </a:p>
        </p:txBody>
      </p:sp>
      <p:sp>
        <p:nvSpPr>
          <p:cNvPr id="11" name="Inhaltsplatzhalter 4"/>
          <p:cNvSpPr txBox="1">
            <a:spLocks/>
          </p:cNvSpPr>
          <p:nvPr/>
        </p:nvSpPr>
        <p:spPr>
          <a:xfrm>
            <a:off x="428596" y="5857892"/>
            <a:ext cx="8353425" cy="224009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R="0" lvl="0" algn="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de-DE" sz="11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Kerschke</a:t>
            </a:r>
            <a:r>
              <a:rPr kumimoji="0" lang="de-DE" sz="1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,</a:t>
            </a:r>
            <a:r>
              <a:rPr kumimoji="0" lang="de-DE" sz="11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P., Preuss, M., </a:t>
            </a:r>
            <a:r>
              <a:rPr kumimoji="0" lang="de-DE" sz="1100" b="0" i="0" u="none" strike="noStrike" kern="1200" cap="none" spc="0" normalizeH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Wessing</a:t>
            </a:r>
            <a:r>
              <a:rPr kumimoji="0" lang="de-DE" sz="1100" b="0" i="0" u="none" strike="noStrike" kern="1200" cap="none" spc="0" normalizeH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, S., Trautmann, </a:t>
            </a:r>
            <a:r>
              <a:rPr lang="de-DE" sz="11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H., </a:t>
            </a:r>
            <a:r>
              <a:rPr lang="de-DE" sz="1100" dirty="0" err="1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Detecting</a:t>
            </a:r>
            <a:r>
              <a:rPr lang="de-DE" sz="11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 </a:t>
            </a:r>
            <a:r>
              <a:rPr lang="de-DE" sz="1100" dirty="0" err="1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Funnel</a:t>
            </a:r>
            <a:r>
              <a:rPr lang="de-DE" sz="11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 </a:t>
            </a:r>
            <a:r>
              <a:rPr lang="de-DE" sz="1100" dirty="0" err="1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Structures</a:t>
            </a:r>
            <a:r>
              <a:rPr lang="de-DE" sz="11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 </a:t>
            </a:r>
            <a:r>
              <a:rPr lang="de-DE" sz="1100" dirty="0" err="1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by</a:t>
            </a:r>
            <a:r>
              <a:rPr lang="de-DE" sz="11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 </a:t>
            </a:r>
            <a:r>
              <a:rPr lang="de-DE" sz="1100" dirty="0" err="1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Means</a:t>
            </a:r>
            <a:r>
              <a:rPr lang="de-DE" sz="11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 </a:t>
            </a:r>
            <a:r>
              <a:rPr lang="de-DE" sz="1100" dirty="0" err="1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of</a:t>
            </a:r>
            <a:r>
              <a:rPr lang="de-DE" sz="11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 </a:t>
            </a:r>
            <a:r>
              <a:rPr lang="de-DE" sz="1100" dirty="0" err="1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Exploratory</a:t>
            </a:r>
            <a:r>
              <a:rPr lang="de-DE" sz="11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 </a:t>
            </a:r>
            <a:r>
              <a:rPr lang="de-DE" sz="1100" dirty="0" err="1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Landscape</a:t>
            </a:r>
            <a:r>
              <a:rPr lang="de-DE" sz="11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 Analysis</a:t>
            </a:r>
            <a:r>
              <a:rPr kumimoji="0" lang="de-DE" sz="11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2015.</a:t>
            </a:r>
          </a:p>
        </p:txBody>
      </p:sp>
      <p:sp>
        <p:nvSpPr>
          <p:cNvPr id="12" name="Inhaltsplatzhalter 1"/>
          <p:cNvSpPr txBox="1">
            <a:spLocks/>
          </p:cNvSpPr>
          <p:nvPr/>
        </p:nvSpPr>
        <p:spPr>
          <a:xfrm>
            <a:off x="500034" y="1643051"/>
            <a:ext cx="3500462" cy="357190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lang="en-US" sz="19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Different problem instances …</a:t>
            </a:r>
            <a:endParaRPr kumimoji="0" lang="en-US" sz="1900" b="0" i="0" u="none" strike="noStrike" kern="1200" cap="none" spc="0" normalizeH="0" baseline="0" noProof="0" dirty="0" smtClean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Trebuchet MS" pitchFamily="34" charset="0"/>
              <a:ea typeface="+mn-ea"/>
              <a:cs typeface="Arial" pitchFamily="34" charset="0"/>
            </a:endParaRPr>
          </a:p>
          <a:p>
            <a:pPr marL="183600" marR="0" lvl="0" indent="-1836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Trebuchet MS" pitchFamily="34" charset="0"/>
              <a:ea typeface="+mn-ea"/>
              <a:cs typeface="Arial" pitchFamily="34" charset="0"/>
            </a:endParaRPr>
          </a:p>
        </p:txBody>
      </p:sp>
      <p:sp>
        <p:nvSpPr>
          <p:cNvPr id="14" name="Inhaltsplatzhalter 1"/>
          <p:cNvSpPr txBox="1">
            <a:spLocks/>
          </p:cNvSpPr>
          <p:nvPr/>
        </p:nvSpPr>
        <p:spPr>
          <a:xfrm>
            <a:off x="4857752" y="1643051"/>
            <a:ext cx="4000528" cy="357190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lang="en-US" sz="19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… require different </a:t>
            </a:r>
            <a:r>
              <a:rPr lang="en-US" sz="19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opt. </a:t>
            </a:r>
            <a:r>
              <a:rPr lang="en-US" sz="19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algorithms</a:t>
            </a:r>
            <a:endParaRPr kumimoji="0" lang="en-US" sz="1900" b="0" i="0" u="none" strike="noStrike" kern="1200" cap="none" spc="0" normalizeH="0" baseline="0" noProof="0" dirty="0" smtClean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Trebuchet MS" pitchFamily="34" charset="0"/>
              <a:ea typeface="+mn-ea"/>
              <a:cs typeface="Arial" pitchFamily="34" charset="0"/>
            </a:endParaRPr>
          </a:p>
          <a:p>
            <a:pPr marL="183600" marR="0" lvl="0" indent="-1836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Trebuchet MS" pitchFamily="34" charset="0"/>
              <a:ea typeface="+mn-ea"/>
              <a:cs typeface="Arial" pitchFamily="34" charset="0"/>
            </a:endParaRPr>
          </a:p>
        </p:txBody>
      </p:sp>
      <p:pic>
        <p:nvPicPr>
          <p:cNvPr id="15" name="Grafik 14" descr="1397119524-300px.png"/>
          <p:cNvPicPr>
            <a:picLocks noChangeAspect="1"/>
          </p:cNvPicPr>
          <p:nvPr/>
        </p:nvPicPr>
        <p:blipFill>
          <a:blip r:embed="rId5">
            <a:grayscl/>
          </a:blip>
          <a:stretch>
            <a:fillRect/>
          </a:stretch>
        </p:blipFill>
        <p:spPr>
          <a:xfrm>
            <a:off x="6465107" y="2143116"/>
            <a:ext cx="1071570" cy="1071570"/>
          </a:xfrm>
          <a:prstGeom prst="rect">
            <a:avLst/>
          </a:prstGeom>
        </p:spPr>
      </p:pic>
      <p:pic>
        <p:nvPicPr>
          <p:cNvPr id="17" name="Grafik 16" descr="gears-800px.png"/>
          <p:cNvPicPr>
            <a:picLocks noChangeAspect="1"/>
          </p:cNvPicPr>
          <p:nvPr/>
        </p:nvPicPr>
        <p:blipFill>
          <a:blip r:embed="rId6" cstate="print">
            <a:lum bright="40000"/>
          </a:blip>
          <a:stretch>
            <a:fillRect/>
          </a:stretch>
        </p:blipFill>
        <p:spPr>
          <a:xfrm>
            <a:off x="5357818" y="3000372"/>
            <a:ext cx="1357322" cy="1357322"/>
          </a:xfrm>
          <a:prstGeom prst="rect">
            <a:avLst/>
          </a:prstGeom>
        </p:spPr>
      </p:pic>
      <p:pic>
        <p:nvPicPr>
          <p:cNvPr id="18" name="Grafik 17" descr="johnny-automatic-worm-gear-800px.png"/>
          <p:cNvPicPr>
            <a:picLocks noChangeAspect="1"/>
          </p:cNvPicPr>
          <p:nvPr/>
        </p:nvPicPr>
        <p:blipFill>
          <a:blip r:embed="rId7" cstate="print">
            <a:grayscl/>
          </a:blip>
          <a:stretch>
            <a:fillRect/>
          </a:stretch>
        </p:blipFill>
        <p:spPr>
          <a:xfrm>
            <a:off x="7143768" y="3351855"/>
            <a:ext cx="1586531" cy="797232"/>
          </a:xfrm>
          <a:prstGeom prst="rect">
            <a:avLst/>
          </a:prstGeom>
        </p:spPr>
      </p:pic>
      <p:pic>
        <p:nvPicPr>
          <p:cNvPr id="1028" name="Picture 4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8" cstate="print"/>
          <a:srcRect l="2814" t="551"/>
          <a:stretch>
            <a:fillRect/>
          </a:stretch>
        </p:blipFill>
        <p:spPr bwMode="auto">
          <a:xfrm>
            <a:off x="428595" y="2071678"/>
            <a:ext cx="1418280" cy="144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Exploraty</a:t>
            </a:r>
            <a:r>
              <a:rPr lang="de-DE" dirty="0" smtClean="0"/>
              <a:t> </a:t>
            </a:r>
            <a:r>
              <a:rPr lang="de-DE" dirty="0" err="1" smtClean="0"/>
              <a:t>Landscape</a:t>
            </a:r>
            <a:r>
              <a:rPr lang="de-DE" dirty="0" smtClean="0"/>
              <a:t> Analysis (ELA)</a:t>
            </a:r>
          </a:p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smtClean="0"/>
              <a:t>ELA-</a:t>
            </a:r>
            <a:r>
              <a:rPr lang="de-DE" dirty="0" err="1" smtClean="0"/>
              <a:t>Featureset</a:t>
            </a:r>
            <a:endParaRPr lang="de-DE" dirty="0"/>
          </a:p>
        </p:txBody>
      </p:sp>
      <p:pic>
        <p:nvPicPr>
          <p:cNvPr id="8" name="Inhaltsplatzhalter 6" descr="Black-Box-Ar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714612" y="2928934"/>
            <a:ext cx="1357322" cy="1325350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786314" y="2143116"/>
            <a:ext cx="4080136" cy="26717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Inhaltsplatzhalter 4"/>
          <p:cNvSpPr txBox="1">
            <a:spLocks/>
          </p:cNvSpPr>
          <p:nvPr/>
        </p:nvSpPr>
        <p:spPr>
          <a:xfrm>
            <a:off x="428596" y="5715016"/>
            <a:ext cx="8353425" cy="295447"/>
          </a:xfrm>
          <a:prstGeom prst="rect">
            <a:avLst/>
          </a:prstGeom>
        </p:spPr>
        <p:txBody>
          <a:bodyPr>
            <a:noAutofit/>
          </a:bodyPr>
          <a:lstStyle/>
          <a:p>
            <a:pPr lvl="0" algn="r"/>
            <a:r>
              <a:rPr lang="de-DE" sz="9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Image: http://medcitynews.com/wp-content/uploads/Black-Box-Art.png</a:t>
            </a:r>
          </a:p>
          <a:p>
            <a:pPr marR="0" lvl="0" algn="r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ClrTx/>
              <a:buSzTx/>
              <a:tabLst/>
              <a:defRPr/>
            </a:pPr>
            <a:r>
              <a:rPr kumimoji="0" lang="de-DE" sz="9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Mersmann</a:t>
            </a:r>
            <a:r>
              <a:rPr kumimoji="0" lang="de-DE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, O., </a:t>
            </a:r>
            <a:r>
              <a:rPr kumimoji="0" lang="de-DE" sz="9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Bischl</a:t>
            </a:r>
            <a:r>
              <a:rPr kumimoji="0" lang="de-DE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, B., Trautmann, H., Preuss, M., Weihs, C., Rudolph, G., </a:t>
            </a:r>
            <a:r>
              <a:rPr kumimoji="0" lang="de-DE" sz="9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Exploratory</a:t>
            </a:r>
            <a:r>
              <a:rPr kumimoji="0" lang="de-DE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9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Landscape</a:t>
            </a:r>
            <a:r>
              <a:rPr kumimoji="0" lang="de-DE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Analysis in </a:t>
            </a:r>
            <a:r>
              <a:rPr kumimoji="0" lang="de-DE" sz="9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Proceedings</a:t>
            </a:r>
            <a:r>
              <a:rPr kumimoji="0" lang="de-DE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9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of</a:t>
            </a:r>
            <a:r>
              <a:rPr kumimoji="0" lang="de-DE" sz="900" b="0" i="0" u="none" strike="noStrike" kern="1200" cap="none" spc="0" normalizeH="0" baseline="0" noProof="0" dirty="0" smtClean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Trebuchet MS" pitchFamily="34" charset="0"/>
                <a:ea typeface="+mn-ea"/>
                <a:cs typeface="Arial" pitchFamily="34" charset="0"/>
              </a:rPr>
              <a:t> GECCO 2011, pp. 829-836.</a:t>
            </a:r>
          </a:p>
        </p:txBody>
      </p:sp>
      <p:sp>
        <p:nvSpPr>
          <p:cNvPr id="11" name="Nach unten gekrümmter Pfeil 10"/>
          <p:cNvSpPr/>
          <p:nvPr/>
        </p:nvSpPr>
        <p:spPr>
          <a:xfrm rot="10800000" flipH="1">
            <a:off x="3357554" y="5000635"/>
            <a:ext cx="3786214" cy="428628"/>
          </a:xfrm>
          <a:prstGeom prst="curvedDownArrow">
            <a:avLst>
              <a:gd name="adj1" fmla="val 35053"/>
              <a:gd name="adj2" fmla="val 79506"/>
              <a:gd name="adj3" fmla="val 1604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2" name="Abgerundetes Rechteck 11"/>
          <p:cNvSpPr/>
          <p:nvPr/>
        </p:nvSpPr>
        <p:spPr>
          <a:xfrm>
            <a:off x="1000100" y="2571744"/>
            <a:ext cx="1785950" cy="3571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smtClean="0"/>
              <a:t>High </a:t>
            </a:r>
            <a:r>
              <a:rPr lang="de-DE" sz="1400" dirty="0" err="1" smtClean="0"/>
              <a:t>dimensionality</a:t>
            </a:r>
            <a:endParaRPr lang="de-DE" sz="1400" dirty="0"/>
          </a:p>
        </p:txBody>
      </p:sp>
      <p:sp>
        <p:nvSpPr>
          <p:cNvPr id="13" name="Abgerundetes Rechteck 12"/>
          <p:cNvSpPr/>
          <p:nvPr/>
        </p:nvSpPr>
        <p:spPr>
          <a:xfrm>
            <a:off x="1000100" y="4143380"/>
            <a:ext cx="1785950" cy="5000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err="1" smtClean="0"/>
              <a:t>Computational</a:t>
            </a:r>
            <a:r>
              <a:rPr lang="de-DE" sz="1400" dirty="0" smtClean="0"/>
              <a:t> </a:t>
            </a:r>
            <a:r>
              <a:rPr lang="de-DE" sz="1400" dirty="0" err="1" smtClean="0"/>
              <a:t>effort</a:t>
            </a:r>
            <a:endParaRPr lang="de-DE" sz="1400" dirty="0"/>
          </a:p>
        </p:txBody>
      </p:sp>
      <p:sp>
        <p:nvSpPr>
          <p:cNvPr id="14" name="Abgerundetes Rechteck 13"/>
          <p:cNvSpPr/>
          <p:nvPr/>
        </p:nvSpPr>
        <p:spPr>
          <a:xfrm>
            <a:off x="500034" y="3357562"/>
            <a:ext cx="1785950" cy="3571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smtClean="0"/>
              <a:t>Large </a:t>
            </a:r>
            <a:r>
              <a:rPr lang="de-DE" sz="1400" dirty="0" err="1" smtClean="0"/>
              <a:t>landscape</a:t>
            </a:r>
            <a:endParaRPr lang="de-DE" sz="1400" dirty="0"/>
          </a:p>
        </p:txBody>
      </p:sp>
      <p:sp>
        <p:nvSpPr>
          <p:cNvPr id="15" name="Inhaltsplatzhalter 1"/>
          <p:cNvSpPr txBox="1">
            <a:spLocks/>
          </p:cNvSpPr>
          <p:nvPr/>
        </p:nvSpPr>
        <p:spPr>
          <a:xfrm>
            <a:off x="500034" y="1643050"/>
            <a:ext cx="3500462" cy="357190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lang="en-US" sz="19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Unknown problem landscape …</a:t>
            </a:r>
            <a:endParaRPr kumimoji="0" lang="en-US" sz="1900" b="0" i="0" u="none" strike="noStrike" kern="1200" cap="none" spc="0" normalizeH="0" baseline="0" noProof="0" dirty="0" smtClean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Trebuchet MS" pitchFamily="34" charset="0"/>
              <a:ea typeface="+mn-ea"/>
              <a:cs typeface="Arial" pitchFamily="34" charset="0"/>
            </a:endParaRPr>
          </a:p>
          <a:p>
            <a:pPr marL="183600" marR="0" lvl="0" indent="-1836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Trebuchet MS" pitchFamily="34" charset="0"/>
              <a:ea typeface="+mn-ea"/>
              <a:cs typeface="Arial" pitchFamily="34" charset="0"/>
            </a:endParaRPr>
          </a:p>
        </p:txBody>
      </p:sp>
      <p:sp>
        <p:nvSpPr>
          <p:cNvPr id="16" name="Inhaltsplatzhalter 1"/>
          <p:cNvSpPr txBox="1">
            <a:spLocks/>
          </p:cNvSpPr>
          <p:nvPr/>
        </p:nvSpPr>
        <p:spPr>
          <a:xfrm>
            <a:off x="4857752" y="1643050"/>
            <a:ext cx="4000528" cy="357190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lang="en-US" sz="19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… are overcome by ELA features</a:t>
            </a:r>
            <a:endParaRPr kumimoji="0" lang="en-US" sz="1900" b="0" i="0" u="none" strike="noStrike" kern="1200" cap="none" spc="0" normalizeH="0" baseline="0" noProof="0" dirty="0" smtClean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Trebuchet MS" pitchFamily="34" charset="0"/>
              <a:ea typeface="+mn-ea"/>
              <a:cs typeface="Arial" pitchFamily="34" charset="0"/>
            </a:endParaRPr>
          </a:p>
          <a:p>
            <a:pPr marL="183600" marR="0" lvl="0" indent="-1836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Trebuchet MS" pitchFamily="34" charset="0"/>
              <a:ea typeface="+mn-ea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Cell</a:t>
            </a:r>
            <a:r>
              <a:rPr lang="de-DE" dirty="0" smtClean="0"/>
              <a:t> Mapping </a:t>
            </a:r>
            <a:r>
              <a:rPr lang="de-DE" dirty="0" err="1" smtClean="0"/>
              <a:t>Techniques</a:t>
            </a:r>
            <a:r>
              <a:rPr lang="de-DE" dirty="0" smtClean="0"/>
              <a:t> (CM)</a:t>
            </a:r>
          </a:p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Broadening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ELA-</a:t>
            </a:r>
            <a:r>
              <a:rPr lang="de-DE" dirty="0" err="1" smtClean="0"/>
              <a:t>Featureset</a:t>
            </a:r>
            <a:endParaRPr lang="de-DE" dirty="0"/>
          </a:p>
        </p:txBody>
      </p:sp>
      <p:sp>
        <p:nvSpPr>
          <p:cNvPr id="5" name="Inhaltsplatzhalter 4"/>
          <p:cNvSpPr txBox="1">
            <a:spLocks/>
          </p:cNvSpPr>
          <p:nvPr/>
        </p:nvSpPr>
        <p:spPr>
          <a:xfrm>
            <a:off x="428596" y="5715016"/>
            <a:ext cx="8353425" cy="35719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 algn="r"/>
            <a:r>
              <a:rPr lang="de-DE" sz="900" dirty="0" err="1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Kerschke</a:t>
            </a:r>
            <a:r>
              <a:rPr lang="de-DE" sz="9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, P., Preuss, M., Hernandez, C., Schütze, O., Sun, J.-Q., Grimme, C., Rudolph, G., </a:t>
            </a:r>
            <a:r>
              <a:rPr lang="de-DE" sz="900" dirty="0" err="1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Bischl</a:t>
            </a:r>
            <a:r>
              <a:rPr lang="de-DE" sz="9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, B., Trautmann, H.,</a:t>
            </a:r>
          </a:p>
          <a:p>
            <a:pPr lvl="0" algn="r"/>
            <a:r>
              <a:rPr lang="de-DE" sz="900" dirty="0" err="1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Cell</a:t>
            </a:r>
            <a:r>
              <a:rPr lang="de-DE" sz="9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 Mapping </a:t>
            </a:r>
            <a:r>
              <a:rPr lang="de-DE" sz="900" dirty="0" err="1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Techniques</a:t>
            </a:r>
            <a:r>
              <a:rPr lang="de-DE" sz="9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 </a:t>
            </a:r>
            <a:r>
              <a:rPr lang="de-DE" sz="900" dirty="0" err="1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for</a:t>
            </a:r>
            <a:r>
              <a:rPr lang="de-DE" sz="9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 </a:t>
            </a:r>
            <a:r>
              <a:rPr lang="de-DE" sz="900" dirty="0" err="1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Exploratory</a:t>
            </a:r>
            <a:r>
              <a:rPr lang="de-DE" sz="9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 </a:t>
            </a:r>
            <a:r>
              <a:rPr lang="de-DE" sz="900" dirty="0" err="1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Landscape</a:t>
            </a:r>
            <a:r>
              <a:rPr lang="de-DE" sz="9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 Analysis in EVOLVE 2014, pp. 115-131.</a:t>
            </a:r>
            <a:endParaRPr kumimoji="0" lang="de-DE" sz="900" b="0" i="0" u="none" strike="noStrike" kern="1200" cap="none" spc="0" normalizeH="0" baseline="0" noProof="0" dirty="0" smtClean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Trebuchet MS" pitchFamily="34" charset="0"/>
              <a:ea typeface="+mn-ea"/>
              <a:cs typeface="Arial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42910" y="1763446"/>
            <a:ext cx="3214710" cy="28782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Inhaltsplatzhalter 1"/>
          <p:cNvSpPr txBox="1">
            <a:spLocks/>
          </p:cNvSpPr>
          <p:nvPr/>
        </p:nvSpPr>
        <p:spPr>
          <a:xfrm>
            <a:off x="285720" y="4786323"/>
            <a:ext cx="7929618" cy="78581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0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Cell mapping features give insight on global properties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000" dirty="0" smtClean="0">
                <a:solidFill>
                  <a:srgbClr val="5F5F5F"/>
                </a:solidFill>
                <a:latin typeface="Trebuchet MS" pitchFamily="34" charset="0"/>
                <a:cs typeface="Arial" pitchFamily="34" charset="0"/>
              </a:rPr>
              <a:t>Relatively cheap to compute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Trebuchet MS" pitchFamily="34" charset="0"/>
              <a:ea typeface="+mn-ea"/>
              <a:cs typeface="Arial" pitchFamily="34" charset="0"/>
            </a:endParaRPr>
          </a:p>
          <a:p>
            <a:pPr marL="183600" marR="0" lvl="0" indent="-1836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srgbClr val="5F5F5F"/>
              </a:solidFill>
              <a:effectLst/>
              <a:uLnTx/>
              <a:uFillTx/>
              <a:latin typeface="Trebuchet MS" pitchFamily="34" charset="0"/>
              <a:ea typeface="+mn-ea"/>
              <a:cs typeface="Arial" pitchFamily="34" charset="0"/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807973" y="1763446"/>
            <a:ext cx="2907299" cy="288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Flacco</a:t>
            </a:r>
            <a:r>
              <a:rPr lang="de-DE" dirty="0" smtClean="0"/>
              <a:t> Dataset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2627784" y="5862464"/>
            <a:ext cx="619268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900" dirty="0" smtClean="0">
                <a:solidFill>
                  <a:schemeClr val="bg1">
                    <a:lumMod val="50000"/>
                  </a:schemeClr>
                </a:solidFill>
              </a:rPr>
              <a:t>Image: </a:t>
            </a:r>
            <a:r>
              <a:rPr lang="de-DE" sz="900" dirty="0" smtClean="0">
                <a:solidFill>
                  <a:schemeClr val="bg1">
                    <a:lumMod val="50000"/>
                  </a:schemeClr>
                </a:solidFill>
              </a:rPr>
              <a:t>http://dailygenius.com/wp-content/uploads/2014/09/data.jpg</a:t>
            </a:r>
            <a:endParaRPr lang="de-DE" sz="9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1" name="Bildplatzhalter 10" descr="data.jpg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9918" b="1991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xmlns="" val="907589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Flacco</a:t>
            </a:r>
            <a:r>
              <a:rPr lang="de-DE" dirty="0" smtClean="0"/>
              <a:t> Dataset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smtClean="0"/>
              <a:t>First </a:t>
            </a:r>
            <a:r>
              <a:rPr lang="de-DE" dirty="0" err="1" smtClean="0"/>
              <a:t>overview</a:t>
            </a:r>
            <a:endParaRPr lang="de-DE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77825" y="1921573"/>
            <a:ext cx="8353425" cy="35720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8" name="Gerade Verbindung 7"/>
          <p:cNvCxnSpPr/>
          <p:nvPr/>
        </p:nvCxnSpPr>
        <p:spPr>
          <a:xfrm rot="5400000">
            <a:off x="1000100" y="3786190"/>
            <a:ext cx="4000528" cy="1588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r>
              <a:rPr lang="de-DE" sz="2000" dirty="0" smtClean="0"/>
              <a:t>Dataset </a:t>
            </a:r>
            <a:r>
              <a:rPr lang="de-DE" sz="2000" dirty="0" err="1" smtClean="0"/>
              <a:t>of</a:t>
            </a:r>
            <a:r>
              <a:rPr lang="de-DE" sz="2000" dirty="0" smtClean="0"/>
              <a:t> 73 (65) </a:t>
            </a:r>
            <a:r>
              <a:rPr lang="de-DE" sz="2000" dirty="0" err="1" smtClean="0"/>
              <a:t>columns</a:t>
            </a:r>
            <a:r>
              <a:rPr lang="de-DE" sz="2000" dirty="0" smtClean="0"/>
              <a:t> </a:t>
            </a:r>
            <a:r>
              <a:rPr lang="de-DE" sz="2000" dirty="0" err="1" smtClean="0"/>
              <a:t>and</a:t>
            </a:r>
            <a:r>
              <a:rPr lang="de-DE" sz="2000" dirty="0" smtClean="0"/>
              <a:t> 3000 </a:t>
            </a:r>
            <a:r>
              <a:rPr lang="de-DE" sz="2000" dirty="0" err="1" smtClean="0"/>
              <a:t>observations</a:t>
            </a:r>
            <a:endParaRPr lang="de-DE" sz="2000" dirty="0" smtClean="0"/>
          </a:p>
          <a:p>
            <a:endParaRPr lang="de-DE" sz="2000" dirty="0"/>
          </a:p>
          <a:p>
            <a:r>
              <a:rPr lang="de-DE" sz="2000" dirty="0" err="1" smtClean="0"/>
              <a:t>Metadata</a:t>
            </a:r>
            <a:endParaRPr lang="de-DE" sz="2000" dirty="0" smtClean="0"/>
          </a:p>
          <a:p>
            <a:r>
              <a:rPr lang="de-DE" sz="2000" dirty="0" err="1" smtClean="0"/>
              <a:t>Cell</a:t>
            </a:r>
            <a:r>
              <a:rPr lang="de-DE" sz="2000" dirty="0" smtClean="0"/>
              <a:t> Mapping Features</a:t>
            </a:r>
          </a:p>
          <a:p>
            <a:pPr lvl="1"/>
            <a:r>
              <a:rPr lang="de-DE" sz="1800" dirty="0" err="1" smtClean="0"/>
              <a:t>cm_angle</a:t>
            </a:r>
            <a:r>
              <a:rPr lang="de-DE" sz="1800" dirty="0" smtClean="0"/>
              <a:t> 	(angle </a:t>
            </a:r>
            <a:r>
              <a:rPr lang="de-DE" sz="1800" dirty="0" err="1" smtClean="0"/>
              <a:t>between</a:t>
            </a:r>
            <a:r>
              <a:rPr lang="de-DE" sz="1800" dirty="0" smtClean="0"/>
              <a:t> </a:t>
            </a:r>
            <a:r>
              <a:rPr lang="de-DE" sz="1800" dirty="0" err="1" smtClean="0"/>
              <a:t>best</a:t>
            </a:r>
            <a:r>
              <a:rPr lang="de-DE" sz="1800" dirty="0" smtClean="0"/>
              <a:t> </a:t>
            </a:r>
            <a:r>
              <a:rPr lang="de-DE" sz="1800" dirty="0" err="1" smtClean="0"/>
              <a:t>and</a:t>
            </a:r>
            <a:r>
              <a:rPr lang="de-DE" sz="1800" dirty="0" smtClean="0"/>
              <a:t> </a:t>
            </a:r>
            <a:r>
              <a:rPr lang="de-DE" sz="1800" dirty="0" err="1" smtClean="0"/>
              <a:t>worst</a:t>
            </a:r>
            <a:r>
              <a:rPr lang="de-DE" sz="1800" dirty="0" smtClean="0"/>
              <a:t> </a:t>
            </a:r>
            <a:r>
              <a:rPr lang="de-DE" sz="1800" dirty="0" err="1" smtClean="0"/>
              <a:t>point</a:t>
            </a:r>
            <a:r>
              <a:rPr lang="de-DE" sz="1800" dirty="0" smtClean="0"/>
              <a:t> </a:t>
            </a:r>
            <a:r>
              <a:rPr lang="de-DE" sz="1800" dirty="0" err="1" smtClean="0"/>
              <a:t>within</a:t>
            </a:r>
            <a:r>
              <a:rPr lang="de-DE" sz="1800" dirty="0" smtClean="0"/>
              <a:t> </a:t>
            </a:r>
            <a:r>
              <a:rPr lang="de-DE" sz="1800" dirty="0" err="1" smtClean="0"/>
              <a:t>cell</a:t>
            </a:r>
            <a:r>
              <a:rPr lang="de-DE" sz="1800" dirty="0" smtClean="0"/>
              <a:t>)</a:t>
            </a:r>
          </a:p>
          <a:p>
            <a:pPr lvl="1"/>
            <a:r>
              <a:rPr lang="de-DE" sz="1800" dirty="0" err="1" smtClean="0"/>
              <a:t>cm_conv</a:t>
            </a:r>
            <a:r>
              <a:rPr lang="de-DE" sz="1800" dirty="0" smtClean="0"/>
              <a:t>	(</a:t>
            </a:r>
            <a:r>
              <a:rPr lang="de-DE" sz="1800" dirty="0" err="1" smtClean="0"/>
              <a:t>convexity</a:t>
            </a:r>
            <a:r>
              <a:rPr lang="de-DE" sz="1800" dirty="0" smtClean="0"/>
              <a:t> </a:t>
            </a:r>
            <a:r>
              <a:rPr lang="de-DE" sz="1800" dirty="0" err="1" smtClean="0"/>
              <a:t>of</a:t>
            </a:r>
            <a:r>
              <a:rPr lang="de-DE" sz="1800" dirty="0" smtClean="0"/>
              <a:t> </a:t>
            </a:r>
            <a:r>
              <a:rPr lang="de-DE" sz="1800" dirty="0" err="1" smtClean="0"/>
              <a:t>neighbouring</a:t>
            </a:r>
            <a:r>
              <a:rPr lang="de-DE" sz="1800" dirty="0" smtClean="0"/>
              <a:t> </a:t>
            </a:r>
            <a:r>
              <a:rPr lang="de-DE" sz="1800" dirty="0" err="1" smtClean="0"/>
              <a:t>cells</a:t>
            </a:r>
            <a:r>
              <a:rPr lang="de-DE" sz="1800" dirty="0" smtClean="0"/>
              <a:t>)</a:t>
            </a:r>
          </a:p>
          <a:p>
            <a:pPr lvl="1"/>
            <a:r>
              <a:rPr lang="de-DE" sz="1800" dirty="0" err="1" smtClean="0"/>
              <a:t>cm_grad</a:t>
            </a:r>
            <a:r>
              <a:rPr lang="de-DE" sz="1800" dirty="0" smtClean="0"/>
              <a:t>	(</a:t>
            </a:r>
            <a:r>
              <a:rPr lang="de-DE" sz="1800" dirty="0" err="1" smtClean="0"/>
              <a:t>gradient</a:t>
            </a:r>
            <a:r>
              <a:rPr lang="de-DE" sz="1800" dirty="0" smtClean="0"/>
              <a:t> </a:t>
            </a:r>
            <a:r>
              <a:rPr lang="de-DE" sz="1800" dirty="0" err="1" smtClean="0"/>
              <a:t>homogenity</a:t>
            </a:r>
            <a:r>
              <a:rPr lang="de-DE" sz="1800" dirty="0" smtClean="0"/>
              <a:t>)</a:t>
            </a:r>
          </a:p>
          <a:p>
            <a:r>
              <a:rPr lang="de-DE" sz="2000" dirty="0" smtClean="0"/>
              <a:t>ELA Features</a:t>
            </a:r>
          </a:p>
          <a:p>
            <a:pPr lvl="1"/>
            <a:r>
              <a:rPr lang="de-DE" sz="1800" dirty="0" err="1" smtClean="0"/>
              <a:t>ela_conv</a:t>
            </a:r>
            <a:r>
              <a:rPr lang="de-DE" sz="1800" dirty="0" smtClean="0"/>
              <a:t>	(</a:t>
            </a:r>
            <a:r>
              <a:rPr lang="de-DE" sz="1800" dirty="0" err="1" smtClean="0"/>
              <a:t>convexity</a:t>
            </a:r>
            <a:r>
              <a:rPr lang="de-DE" sz="1800" dirty="0" smtClean="0"/>
              <a:t>; </a:t>
            </a:r>
            <a:r>
              <a:rPr lang="de-DE" sz="1800" dirty="0" err="1" smtClean="0"/>
              <a:t>randomly</a:t>
            </a:r>
            <a:r>
              <a:rPr lang="de-DE" sz="1800" dirty="0" smtClean="0"/>
              <a:t> </a:t>
            </a:r>
            <a:r>
              <a:rPr lang="de-DE" sz="1800" dirty="0" err="1" smtClean="0"/>
              <a:t>choosen</a:t>
            </a:r>
            <a:r>
              <a:rPr lang="de-DE" sz="1800" dirty="0" smtClean="0"/>
              <a:t> </a:t>
            </a:r>
            <a:r>
              <a:rPr lang="de-DE" sz="1800" dirty="0" err="1" smtClean="0"/>
              <a:t>observations</a:t>
            </a:r>
            <a:r>
              <a:rPr lang="de-DE" sz="1800" dirty="0" smtClean="0"/>
              <a:t>)</a:t>
            </a:r>
          </a:p>
          <a:p>
            <a:pPr lvl="1"/>
            <a:r>
              <a:rPr lang="de-DE" sz="1800" dirty="0" err="1" smtClean="0"/>
              <a:t>ela_curv</a:t>
            </a:r>
            <a:r>
              <a:rPr lang="de-DE" sz="1800" dirty="0" smtClean="0"/>
              <a:t>	(</a:t>
            </a:r>
            <a:r>
              <a:rPr lang="de-DE" sz="1800" dirty="0" err="1" smtClean="0"/>
              <a:t>curvature</a:t>
            </a:r>
            <a:r>
              <a:rPr lang="de-DE" sz="1800" dirty="0" smtClean="0"/>
              <a:t>)</a:t>
            </a:r>
          </a:p>
          <a:p>
            <a:pPr lvl="1"/>
            <a:r>
              <a:rPr lang="de-DE" sz="1800" dirty="0" err="1" smtClean="0"/>
              <a:t>ela_local</a:t>
            </a:r>
            <a:r>
              <a:rPr lang="de-DE" sz="1800" dirty="0" smtClean="0"/>
              <a:t>	(</a:t>
            </a:r>
            <a:r>
              <a:rPr lang="de-DE" sz="1800" dirty="0" err="1" smtClean="0"/>
              <a:t>certain</a:t>
            </a:r>
            <a:r>
              <a:rPr lang="de-DE" sz="1800" dirty="0" smtClean="0"/>
              <a:t> </a:t>
            </a:r>
            <a:r>
              <a:rPr lang="de-DE" sz="1800" dirty="0" err="1" smtClean="0"/>
              <a:t>num</a:t>
            </a:r>
            <a:r>
              <a:rPr lang="de-DE" sz="1800" dirty="0" smtClean="0"/>
              <a:t> </a:t>
            </a:r>
            <a:r>
              <a:rPr lang="de-DE" sz="1800" dirty="0" err="1" smtClean="0"/>
              <a:t>of</a:t>
            </a:r>
            <a:r>
              <a:rPr lang="de-DE" sz="1800" dirty="0" smtClean="0"/>
              <a:t> </a:t>
            </a:r>
            <a:r>
              <a:rPr lang="de-DE" sz="1800" dirty="0" err="1" smtClean="0"/>
              <a:t>local</a:t>
            </a:r>
            <a:r>
              <a:rPr lang="de-DE" sz="1800" dirty="0" smtClean="0"/>
              <a:t> </a:t>
            </a:r>
            <a:r>
              <a:rPr lang="de-DE" sz="1800" dirty="0" err="1" smtClean="0"/>
              <a:t>searches</a:t>
            </a:r>
            <a:r>
              <a:rPr lang="de-DE" sz="1800" dirty="0" smtClean="0"/>
              <a:t>)</a:t>
            </a:r>
            <a:endParaRPr lang="de-DE" sz="180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Flacco</a:t>
            </a:r>
            <a:r>
              <a:rPr lang="de-DE" dirty="0" smtClean="0"/>
              <a:t> Dataset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Structure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RCIS Presentation Template">
  <a:themeElements>
    <a:clrScheme name="ERCIS">
      <a:dk1>
        <a:srgbClr val="000000"/>
      </a:dk1>
      <a:lt1>
        <a:srgbClr val="FFFFFF"/>
      </a:lt1>
      <a:dk2>
        <a:srgbClr val="5E5E5D"/>
      </a:dk2>
      <a:lt2>
        <a:srgbClr val="8797A3"/>
      </a:lt2>
      <a:accent1>
        <a:srgbClr val="852339"/>
      </a:accent1>
      <a:accent2>
        <a:srgbClr val="8797A3"/>
      </a:accent2>
      <a:accent3>
        <a:srgbClr val="435C8B"/>
      </a:accent3>
      <a:accent4>
        <a:srgbClr val="009CB3"/>
      </a:accent4>
      <a:accent5>
        <a:srgbClr val="E77C12"/>
      </a:accent5>
      <a:accent6>
        <a:srgbClr val="87BF2A"/>
      </a:accent6>
      <a:hlink>
        <a:srgbClr val="852339"/>
      </a:hlink>
      <a:folHlink>
        <a:srgbClr val="8797A3"/>
      </a:folHlink>
    </a:clrScheme>
    <a:fontScheme name="ERCIS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ERCIS Presentation Template</Template>
  <TotalTime>0</TotalTime>
  <Words>646</Words>
  <Application>Microsoft Office PowerPoint</Application>
  <PresentationFormat>Bildschirmpräsentation (4:3)</PresentationFormat>
  <Paragraphs>170</Paragraphs>
  <Slides>25</Slides>
  <Notes>7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25</vt:i4>
      </vt:variant>
    </vt:vector>
  </HeadingPairs>
  <TitlesOfParts>
    <vt:vector size="26" baseType="lpstr">
      <vt:lpstr>ERCIS Presentation Template</vt:lpstr>
      <vt:lpstr>Folie 1</vt:lpstr>
      <vt:lpstr>Folie 2</vt:lpstr>
      <vt:lpstr>Folie 3</vt:lpstr>
      <vt:lpstr>Folie 4</vt:lpstr>
      <vt:lpstr>Folie 5</vt:lpstr>
      <vt:lpstr>Folie 6</vt:lpstr>
      <vt:lpstr>Flacco Dataset</vt:lpstr>
      <vt:lpstr>Folie 8</vt:lpstr>
      <vt:lpstr>Folie 9</vt:lpstr>
      <vt:lpstr>Folie 10</vt:lpstr>
      <vt:lpstr>Folie 11</vt:lpstr>
      <vt:lpstr>Folie 12</vt:lpstr>
      <vt:lpstr>Folie 13</vt:lpstr>
      <vt:lpstr>Folie 14</vt:lpstr>
      <vt:lpstr>Folie 15</vt:lpstr>
      <vt:lpstr>Folie 16</vt:lpstr>
      <vt:lpstr>Folie 17</vt:lpstr>
      <vt:lpstr>Folie 18</vt:lpstr>
      <vt:lpstr>Folie 19</vt:lpstr>
      <vt:lpstr>Folie 20</vt:lpstr>
      <vt:lpstr>Folie 21</vt:lpstr>
      <vt:lpstr>Folie 22</vt:lpstr>
      <vt:lpstr>Folie 23</vt:lpstr>
      <vt:lpstr>Folie 24</vt:lpstr>
      <vt:lpstr>Folie 25</vt:lpstr>
    </vt:vector>
  </TitlesOfParts>
  <Manager>armin.stein@ercis.uni-muenster.de</Manager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Christian</dc:creator>
  <cp:lastModifiedBy>Christian</cp:lastModifiedBy>
  <cp:revision>80</cp:revision>
  <cp:lastPrinted>2012-03-27T13:30:40Z</cp:lastPrinted>
  <dcterms:created xsi:type="dcterms:W3CDTF">2016-01-26T13:34:15Z</dcterms:created>
  <dcterms:modified xsi:type="dcterms:W3CDTF">2016-01-27T19:26:26Z</dcterms:modified>
</cp:coreProperties>
</file>

<file path=docProps/thumbnail.jpeg>
</file>